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74" r:id="rId3"/>
    <p:sldId id="303" r:id="rId4"/>
    <p:sldId id="257" r:id="rId5"/>
    <p:sldId id="336" r:id="rId6"/>
    <p:sldId id="305" r:id="rId7"/>
    <p:sldId id="339" r:id="rId8"/>
    <p:sldId id="265" r:id="rId9"/>
    <p:sldId id="338" r:id="rId10"/>
    <p:sldId id="347" r:id="rId11"/>
    <p:sldId id="351" r:id="rId12"/>
    <p:sldId id="271" r:id="rId13"/>
    <p:sldId id="306" r:id="rId14"/>
    <p:sldId id="312" r:id="rId15"/>
    <p:sldId id="308" r:id="rId16"/>
    <p:sldId id="313" r:id="rId17"/>
    <p:sldId id="309" r:id="rId18"/>
    <p:sldId id="314" r:id="rId19"/>
    <p:sldId id="310" r:id="rId20"/>
    <p:sldId id="315" r:id="rId21"/>
    <p:sldId id="311" r:id="rId22"/>
    <p:sldId id="316" r:id="rId23"/>
    <p:sldId id="352" r:id="rId24"/>
    <p:sldId id="317" r:id="rId25"/>
    <p:sldId id="318" r:id="rId26"/>
    <p:sldId id="320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3" r:id="rId38"/>
    <p:sldId id="334" r:id="rId39"/>
    <p:sldId id="335" r:id="rId40"/>
    <p:sldId id="275" r:id="rId41"/>
    <p:sldId id="304" r:id="rId42"/>
    <p:sldId id="332" r:id="rId43"/>
    <p:sldId id="337" r:id="rId44"/>
    <p:sldId id="261" r:id="rId45"/>
    <p:sldId id="343" r:id="rId46"/>
    <p:sldId id="258" r:id="rId47"/>
    <p:sldId id="344" r:id="rId48"/>
    <p:sldId id="348" r:id="rId49"/>
    <p:sldId id="259" r:id="rId50"/>
    <p:sldId id="345" r:id="rId51"/>
    <p:sldId id="349" r:id="rId52"/>
    <p:sldId id="346" r:id="rId53"/>
    <p:sldId id="263" r:id="rId54"/>
    <p:sldId id="266" r:id="rId55"/>
    <p:sldId id="269" r:id="rId56"/>
    <p:sldId id="260" r:id="rId57"/>
    <p:sldId id="350" r:id="rId58"/>
    <p:sldId id="262" r:id="rId59"/>
    <p:sldId id="267" r:id="rId60"/>
    <p:sldId id="268" r:id="rId61"/>
    <p:sldId id="270" r:id="rId62"/>
    <p:sldId id="341" r:id="rId63"/>
    <p:sldId id="342" r:id="rId64"/>
    <p:sldId id="307" r:id="rId6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4331C2-5805-2B46-A0A6-E1921E9D2EFD}">
          <p14:sldIdLst>
            <p14:sldId id="256"/>
          </p14:sldIdLst>
        </p14:section>
        <p14:section name="Innledning" id="{3074CD41-0369-194F-A268-7FAB9A7D846C}">
          <p14:sldIdLst>
            <p14:sldId id="274"/>
            <p14:sldId id="303"/>
            <p14:sldId id="257"/>
          </p14:sldIdLst>
        </p14:section>
        <p14:section name="Generelle prinsipper" id="{3C0F1DAC-EFA3-6144-83A6-78AC03A64986}">
          <p14:sldIdLst>
            <p14:sldId id="336"/>
            <p14:sldId id="305"/>
            <p14:sldId id="339"/>
            <p14:sldId id="265"/>
            <p14:sldId id="338"/>
          </p14:sldIdLst>
        </p14:section>
        <p14:section name="Kodekvalitet" id="{9E75CD4E-15F5-114D-A743-4CC776D4CC56}">
          <p14:sldIdLst>
            <p14:sldId id="347"/>
            <p14:sldId id="351"/>
          </p14:sldIdLst>
        </p14:section>
        <p14:section name="Solid" id="{5F6349AE-C4DA-2645-AEEC-3B1B57CBBA8C}">
          <p14:sldIdLst>
            <p14:sldId id="271"/>
            <p14:sldId id="306"/>
            <p14:sldId id="312"/>
            <p14:sldId id="308"/>
            <p14:sldId id="313"/>
            <p14:sldId id="309"/>
            <p14:sldId id="314"/>
            <p14:sldId id="310"/>
            <p14:sldId id="315"/>
            <p14:sldId id="311"/>
            <p14:sldId id="316"/>
            <p14:sldId id="352"/>
          </p14:sldIdLst>
        </p14:section>
        <p14:section name="Design patterns" id="{53A2269C-3D4E-CD40-BF64-8C015C88CB4C}">
          <p14:sldIdLst>
            <p14:sldId id="317"/>
            <p14:sldId id="318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4"/>
            <p14:sldId id="335"/>
            <p14:sldId id="275"/>
            <p14:sldId id="304"/>
            <p14:sldId id="332"/>
            <p14:sldId id="337"/>
          </p14:sldIdLst>
        </p14:section>
        <p14:section name="Andre prinsipper" id="{D4C19A43-D59C-9342-B4E9-57983BE2E16C}">
          <p14:sldIdLst/>
        </p14:section>
        <p14:section name="Data" id="{614A2001-4E2E-734C-9387-A2E905112684}">
          <p14:sldIdLst>
            <p14:sldId id="261"/>
            <p14:sldId id="343"/>
          </p14:sldIdLst>
        </p14:section>
        <p14:section name="Databasetyper" id="{B43F027D-AB23-FD40-9BEE-8B64EE1A9D93}">
          <p14:sldIdLst>
            <p14:sldId id="258"/>
            <p14:sldId id="344"/>
            <p14:sldId id="348"/>
            <p14:sldId id="259"/>
            <p14:sldId id="345"/>
            <p14:sldId id="349"/>
            <p14:sldId id="346"/>
          </p14:sldIdLst>
        </p14:section>
        <p14:section name="SQL" id="{7724016A-23A3-6549-92FF-3E7FB1253732}">
          <p14:sldIdLst>
            <p14:sldId id="263"/>
            <p14:sldId id="266"/>
            <p14:sldId id="269"/>
            <p14:sldId id="260"/>
            <p14:sldId id="350"/>
          </p14:sldIdLst>
        </p14:section>
        <p14:section name="Performance/structure" id="{57C8E519-9042-994B-A836-DFC2DC76F5D7}">
          <p14:sldIdLst>
            <p14:sldId id="262"/>
            <p14:sldId id="267"/>
            <p14:sldId id="268"/>
            <p14:sldId id="270"/>
            <p14:sldId id="341"/>
            <p14:sldId id="342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80281"/>
  </p:normalViewPr>
  <p:slideViewPr>
    <p:cSldViewPr snapToGrid="0">
      <p:cViewPr varScale="1">
        <p:scale>
          <a:sx n="124" d="100"/>
          <a:sy n="124" d="100"/>
        </p:scale>
        <p:origin x="1496" y="184"/>
      </p:cViewPr>
      <p:guideLst/>
    </p:cSldViewPr>
  </p:slideViewPr>
  <p:outlineViewPr>
    <p:cViewPr>
      <p:scale>
        <a:sx n="40" d="100"/>
        <a:sy n="40" d="100"/>
      </p:scale>
      <p:origin x="0" y="-16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E7FDE-7490-6E45-BF6F-08508991A31C}" type="doc">
      <dgm:prSet loTypeId="urn:microsoft.com/office/officeart/2005/8/layout/process2" loCatId="" qsTypeId="urn:microsoft.com/office/officeart/2005/8/quickstyle/simple1" qsCatId="simple" csTypeId="urn:microsoft.com/office/officeart/2005/8/colors/colorful2" csCatId="colorful" phldr="1"/>
      <dgm:spPr/>
    </dgm:pt>
    <dgm:pt modelId="{1842F6A5-8284-BE43-86C1-CCE0FE1F2729}">
      <dgm:prSet phldrT="[Text]"/>
      <dgm:spPr/>
      <dgm:t>
        <a:bodyPr/>
        <a:lstStyle/>
        <a:p>
          <a:r>
            <a:rPr lang="en-GB" dirty="0"/>
            <a:t>Image</a:t>
          </a:r>
        </a:p>
      </dgm:t>
    </dgm:pt>
    <dgm:pt modelId="{A3CD68D9-64D3-F648-9228-515CDEAEA90D}" type="parTrans" cxnId="{8D5CA9C7-A524-AD4B-91D4-7DDEEE0950EC}">
      <dgm:prSet/>
      <dgm:spPr/>
      <dgm:t>
        <a:bodyPr/>
        <a:lstStyle/>
        <a:p>
          <a:endParaRPr lang="en-GB"/>
        </a:p>
      </dgm:t>
    </dgm:pt>
    <dgm:pt modelId="{698EEFD2-5125-1D43-8FCA-9DF0B19AF877}" type="sibTrans" cxnId="{8D5CA9C7-A524-AD4B-91D4-7DDEEE0950EC}">
      <dgm:prSet/>
      <dgm:spPr/>
      <dgm:t>
        <a:bodyPr/>
        <a:lstStyle/>
        <a:p>
          <a:endParaRPr lang="en-GB"/>
        </a:p>
      </dgm:t>
    </dgm:pt>
    <dgm:pt modelId="{080BE426-5777-E14A-95E1-14AB97FEF87F}">
      <dgm:prSet phldrT="[Text]"/>
      <dgm:spPr/>
      <dgm:t>
        <a:bodyPr/>
        <a:lstStyle/>
        <a:p>
          <a:r>
            <a:rPr lang="en-GB" dirty="0"/>
            <a:t>Container</a:t>
          </a:r>
        </a:p>
      </dgm:t>
    </dgm:pt>
    <dgm:pt modelId="{0E3E85AE-E72F-4D46-BAE6-B07CF79E7F83}" type="parTrans" cxnId="{F9573AD3-B291-5747-9BC7-1124DDD373E4}">
      <dgm:prSet/>
      <dgm:spPr/>
      <dgm:t>
        <a:bodyPr/>
        <a:lstStyle/>
        <a:p>
          <a:endParaRPr lang="en-GB"/>
        </a:p>
      </dgm:t>
    </dgm:pt>
    <dgm:pt modelId="{1832143E-B3F8-AB4E-802E-20D96B6546C5}" type="sibTrans" cxnId="{F9573AD3-B291-5747-9BC7-1124DDD373E4}">
      <dgm:prSet/>
      <dgm:spPr/>
      <dgm:t>
        <a:bodyPr/>
        <a:lstStyle/>
        <a:p>
          <a:endParaRPr lang="en-GB"/>
        </a:p>
      </dgm:t>
    </dgm:pt>
    <dgm:pt modelId="{C69857F2-BDC9-7041-A223-21795FC97EDB}">
      <dgm:prSet phldrT="[Text]"/>
      <dgm:spPr/>
      <dgm:t>
        <a:bodyPr/>
        <a:lstStyle/>
        <a:p>
          <a:r>
            <a:rPr lang="en-GB" dirty="0" err="1"/>
            <a:t>Dockerfile</a:t>
          </a:r>
          <a:endParaRPr lang="en-GB" dirty="0"/>
        </a:p>
      </dgm:t>
    </dgm:pt>
    <dgm:pt modelId="{BBCB86B0-5B47-544D-9863-FDC475E73DD4}" type="parTrans" cxnId="{3AA18A04-4F9F-E040-9A22-10BE4D7213EA}">
      <dgm:prSet/>
      <dgm:spPr/>
      <dgm:t>
        <a:bodyPr/>
        <a:lstStyle/>
        <a:p>
          <a:endParaRPr lang="en-GB"/>
        </a:p>
      </dgm:t>
    </dgm:pt>
    <dgm:pt modelId="{F0446544-0E89-4345-964B-9C8A9CAC2D34}" type="sibTrans" cxnId="{3AA18A04-4F9F-E040-9A22-10BE4D7213EA}">
      <dgm:prSet/>
      <dgm:spPr/>
      <dgm:t>
        <a:bodyPr/>
        <a:lstStyle/>
        <a:p>
          <a:endParaRPr lang="en-GB"/>
        </a:p>
      </dgm:t>
    </dgm:pt>
    <dgm:pt modelId="{9212896A-131D-5849-B09F-49274A2FEF63}" type="pres">
      <dgm:prSet presAssocID="{FB9E7FDE-7490-6E45-BF6F-08508991A31C}" presName="linearFlow" presStyleCnt="0">
        <dgm:presLayoutVars>
          <dgm:resizeHandles val="exact"/>
        </dgm:presLayoutVars>
      </dgm:prSet>
      <dgm:spPr/>
    </dgm:pt>
    <dgm:pt modelId="{56A7A693-BC79-1D48-B779-E37C744448FF}" type="pres">
      <dgm:prSet presAssocID="{C69857F2-BDC9-7041-A223-21795FC97EDB}" presName="node" presStyleLbl="node1" presStyleIdx="0" presStyleCnt="3">
        <dgm:presLayoutVars>
          <dgm:bulletEnabled val="1"/>
        </dgm:presLayoutVars>
      </dgm:prSet>
      <dgm:spPr/>
    </dgm:pt>
    <dgm:pt modelId="{6032285C-67D4-7C42-94BF-5D2E9FF3641E}" type="pres">
      <dgm:prSet presAssocID="{F0446544-0E89-4345-964B-9C8A9CAC2D34}" presName="sibTrans" presStyleLbl="sibTrans2D1" presStyleIdx="0" presStyleCnt="2"/>
      <dgm:spPr/>
    </dgm:pt>
    <dgm:pt modelId="{DB85E26F-8D3F-E445-A6EB-2B4B673364EE}" type="pres">
      <dgm:prSet presAssocID="{F0446544-0E89-4345-964B-9C8A9CAC2D34}" presName="connectorText" presStyleLbl="sibTrans2D1" presStyleIdx="0" presStyleCnt="2"/>
      <dgm:spPr/>
    </dgm:pt>
    <dgm:pt modelId="{78F5DB3B-4C06-5443-9D38-232F1AB0E5C4}" type="pres">
      <dgm:prSet presAssocID="{1842F6A5-8284-BE43-86C1-CCE0FE1F2729}" presName="node" presStyleLbl="node1" presStyleIdx="1" presStyleCnt="3">
        <dgm:presLayoutVars>
          <dgm:bulletEnabled val="1"/>
        </dgm:presLayoutVars>
      </dgm:prSet>
      <dgm:spPr/>
    </dgm:pt>
    <dgm:pt modelId="{384D368D-4FE7-C24A-8FA1-F0AD0F3B472E}" type="pres">
      <dgm:prSet presAssocID="{698EEFD2-5125-1D43-8FCA-9DF0B19AF877}" presName="sibTrans" presStyleLbl="sibTrans2D1" presStyleIdx="1" presStyleCnt="2"/>
      <dgm:spPr/>
    </dgm:pt>
    <dgm:pt modelId="{840F4485-06A1-3D46-8EF2-0E2F7582ABE5}" type="pres">
      <dgm:prSet presAssocID="{698EEFD2-5125-1D43-8FCA-9DF0B19AF877}" presName="connectorText" presStyleLbl="sibTrans2D1" presStyleIdx="1" presStyleCnt="2"/>
      <dgm:spPr/>
    </dgm:pt>
    <dgm:pt modelId="{922664C0-A84C-FB4A-89B2-124907AD1757}" type="pres">
      <dgm:prSet presAssocID="{080BE426-5777-E14A-95E1-14AB97FEF87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A18A04-4F9F-E040-9A22-10BE4D7213EA}" srcId="{FB9E7FDE-7490-6E45-BF6F-08508991A31C}" destId="{C69857F2-BDC9-7041-A223-21795FC97EDB}" srcOrd="0" destOrd="0" parTransId="{BBCB86B0-5B47-544D-9863-FDC475E73DD4}" sibTransId="{F0446544-0E89-4345-964B-9C8A9CAC2D34}"/>
    <dgm:cxn modelId="{8A42A50A-622D-874B-860E-9E2491EF8E60}" type="presOf" srcId="{C69857F2-BDC9-7041-A223-21795FC97EDB}" destId="{56A7A693-BC79-1D48-B779-E37C744448FF}" srcOrd="0" destOrd="0" presId="urn:microsoft.com/office/officeart/2005/8/layout/process2"/>
    <dgm:cxn modelId="{425C7E5C-F69B-E24A-BAE8-431AA5985EBF}" type="presOf" srcId="{698EEFD2-5125-1D43-8FCA-9DF0B19AF877}" destId="{840F4485-06A1-3D46-8EF2-0E2F7582ABE5}" srcOrd="1" destOrd="0" presId="urn:microsoft.com/office/officeart/2005/8/layout/process2"/>
    <dgm:cxn modelId="{498D186C-7B2D-5D4B-A6AA-78FAEF5D5400}" type="presOf" srcId="{F0446544-0E89-4345-964B-9C8A9CAC2D34}" destId="{6032285C-67D4-7C42-94BF-5D2E9FF3641E}" srcOrd="0" destOrd="0" presId="urn:microsoft.com/office/officeart/2005/8/layout/process2"/>
    <dgm:cxn modelId="{A3E4F670-030F-BE48-BEF6-31B7E998E175}" type="presOf" srcId="{080BE426-5777-E14A-95E1-14AB97FEF87F}" destId="{922664C0-A84C-FB4A-89B2-124907AD1757}" srcOrd="0" destOrd="0" presId="urn:microsoft.com/office/officeart/2005/8/layout/process2"/>
    <dgm:cxn modelId="{AAF1FF7D-E490-A349-A964-4E535FE01981}" type="presOf" srcId="{698EEFD2-5125-1D43-8FCA-9DF0B19AF877}" destId="{384D368D-4FE7-C24A-8FA1-F0AD0F3B472E}" srcOrd="0" destOrd="0" presId="urn:microsoft.com/office/officeart/2005/8/layout/process2"/>
    <dgm:cxn modelId="{2AA7649E-11C7-2B44-AE4B-3A271164AA9C}" type="presOf" srcId="{F0446544-0E89-4345-964B-9C8A9CAC2D34}" destId="{DB85E26F-8D3F-E445-A6EB-2B4B673364EE}" srcOrd="1" destOrd="0" presId="urn:microsoft.com/office/officeart/2005/8/layout/process2"/>
    <dgm:cxn modelId="{9B6834B5-0DFD-9E47-A4E9-2DEB1BABA395}" type="presOf" srcId="{1842F6A5-8284-BE43-86C1-CCE0FE1F2729}" destId="{78F5DB3B-4C06-5443-9D38-232F1AB0E5C4}" srcOrd="0" destOrd="0" presId="urn:microsoft.com/office/officeart/2005/8/layout/process2"/>
    <dgm:cxn modelId="{8D5CA9C7-A524-AD4B-91D4-7DDEEE0950EC}" srcId="{FB9E7FDE-7490-6E45-BF6F-08508991A31C}" destId="{1842F6A5-8284-BE43-86C1-CCE0FE1F2729}" srcOrd="1" destOrd="0" parTransId="{A3CD68D9-64D3-F648-9228-515CDEAEA90D}" sibTransId="{698EEFD2-5125-1D43-8FCA-9DF0B19AF877}"/>
    <dgm:cxn modelId="{F9573AD3-B291-5747-9BC7-1124DDD373E4}" srcId="{FB9E7FDE-7490-6E45-BF6F-08508991A31C}" destId="{080BE426-5777-E14A-95E1-14AB97FEF87F}" srcOrd="2" destOrd="0" parTransId="{0E3E85AE-E72F-4D46-BAE6-B07CF79E7F83}" sibTransId="{1832143E-B3F8-AB4E-802E-20D96B6546C5}"/>
    <dgm:cxn modelId="{0D9C5BDE-FD26-2645-A01D-3F65B1C9F304}" type="presOf" srcId="{FB9E7FDE-7490-6E45-BF6F-08508991A31C}" destId="{9212896A-131D-5849-B09F-49274A2FEF63}" srcOrd="0" destOrd="0" presId="urn:microsoft.com/office/officeart/2005/8/layout/process2"/>
    <dgm:cxn modelId="{D38090F0-D7E6-A44B-AFD1-A41287268117}" type="presParOf" srcId="{9212896A-131D-5849-B09F-49274A2FEF63}" destId="{56A7A693-BC79-1D48-B779-E37C744448FF}" srcOrd="0" destOrd="0" presId="urn:microsoft.com/office/officeart/2005/8/layout/process2"/>
    <dgm:cxn modelId="{A4C6EF8D-396A-C746-99FE-0180CF0E74F0}" type="presParOf" srcId="{9212896A-131D-5849-B09F-49274A2FEF63}" destId="{6032285C-67D4-7C42-94BF-5D2E9FF3641E}" srcOrd="1" destOrd="0" presId="urn:microsoft.com/office/officeart/2005/8/layout/process2"/>
    <dgm:cxn modelId="{27F5CFF7-D8E5-7B46-9CF7-E22E07686D95}" type="presParOf" srcId="{6032285C-67D4-7C42-94BF-5D2E9FF3641E}" destId="{DB85E26F-8D3F-E445-A6EB-2B4B673364EE}" srcOrd="0" destOrd="0" presId="urn:microsoft.com/office/officeart/2005/8/layout/process2"/>
    <dgm:cxn modelId="{17AF36AA-9F70-F44A-BCF3-0EBB7329DE1F}" type="presParOf" srcId="{9212896A-131D-5849-B09F-49274A2FEF63}" destId="{78F5DB3B-4C06-5443-9D38-232F1AB0E5C4}" srcOrd="2" destOrd="0" presId="urn:microsoft.com/office/officeart/2005/8/layout/process2"/>
    <dgm:cxn modelId="{D43F221A-E0D9-0E4E-A913-97EF259BE752}" type="presParOf" srcId="{9212896A-131D-5849-B09F-49274A2FEF63}" destId="{384D368D-4FE7-C24A-8FA1-F0AD0F3B472E}" srcOrd="3" destOrd="0" presId="urn:microsoft.com/office/officeart/2005/8/layout/process2"/>
    <dgm:cxn modelId="{C1C696F7-1844-F842-875F-0D748362B191}" type="presParOf" srcId="{384D368D-4FE7-C24A-8FA1-F0AD0F3B472E}" destId="{840F4485-06A1-3D46-8EF2-0E2F7582ABE5}" srcOrd="0" destOrd="0" presId="urn:microsoft.com/office/officeart/2005/8/layout/process2"/>
    <dgm:cxn modelId="{7849E278-1D86-404F-84D4-867434CB06C7}" type="presParOf" srcId="{9212896A-131D-5849-B09F-49274A2FEF63}" destId="{922664C0-A84C-FB4A-89B2-124907AD17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ED8AC-1AF8-C647-97E3-A13A40F42B81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GB"/>
        </a:p>
      </dgm:t>
    </dgm:pt>
    <dgm:pt modelId="{51B708D4-74AC-D345-93D6-31B0FE0BBDE2}">
      <dgm:prSet/>
      <dgm:spPr/>
      <dgm:t>
        <a:bodyPr/>
        <a:lstStyle/>
        <a:p>
          <a:r>
            <a:rPr lang="nb-NO"/>
            <a:t>Abstraction</a:t>
          </a:r>
          <a:endParaRPr lang="en-NO"/>
        </a:p>
      </dgm:t>
    </dgm:pt>
    <dgm:pt modelId="{BB76E791-9CC1-8E48-9793-DFED210C95DE}" type="parTrans" cxnId="{F74D51FE-BC01-024B-BC6A-9CD98070EB20}">
      <dgm:prSet/>
      <dgm:spPr/>
      <dgm:t>
        <a:bodyPr/>
        <a:lstStyle/>
        <a:p>
          <a:endParaRPr lang="en-GB"/>
        </a:p>
      </dgm:t>
    </dgm:pt>
    <dgm:pt modelId="{2420CBF9-CCC1-2442-B623-C01DADE5ECE6}" type="sibTrans" cxnId="{F74D51FE-BC01-024B-BC6A-9CD98070EB20}">
      <dgm:prSet/>
      <dgm:spPr/>
      <dgm:t>
        <a:bodyPr/>
        <a:lstStyle/>
        <a:p>
          <a:endParaRPr lang="en-GB"/>
        </a:p>
      </dgm:t>
    </dgm:pt>
    <dgm:pt modelId="{D7BDF649-3E54-B042-B2E2-7DA74237E8A4}">
      <dgm:prSet/>
      <dgm:spPr/>
      <dgm:t>
        <a:bodyPr/>
        <a:lstStyle/>
        <a:p>
          <a:r>
            <a:rPr lang="nb-NO"/>
            <a:t>Encapsulation</a:t>
          </a:r>
          <a:endParaRPr lang="en-NO"/>
        </a:p>
      </dgm:t>
    </dgm:pt>
    <dgm:pt modelId="{0AD2D8B2-C4BC-D248-9669-FF5EA9974308}" type="parTrans" cxnId="{934E5CED-146A-DD47-B44D-AFF61B98922F}">
      <dgm:prSet/>
      <dgm:spPr/>
      <dgm:t>
        <a:bodyPr/>
        <a:lstStyle/>
        <a:p>
          <a:endParaRPr lang="en-GB"/>
        </a:p>
      </dgm:t>
    </dgm:pt>
    <dgm:pt modelId="{726A807E-4B91-6340-92F5-37CB49AD10F7}" type="sibTrans" cxnId="{934E5CED-146A-DD47-B44D-AFF61B98922F}">
      <dgm:prSet/>
      <dgm:spPr/>
      <dgm:t>
        <a:bodyPr/>
        <a:lstStyle/>
        <a:p>
          <a:endParaRPr lang="en-GB"/>
        </a:p>
      </dgm:t>
    </dgm:pt>
    <dgm:pt modelId="{E589C44C-71A4-714C-B985-CF406369FD1E}">
      <dgm:prSet/>
      <dgm:spPr/>
      <dgm:t>
        <a:bodyPr/>
        <a:lstStyle/>
        <a:p>
          <a:r>
            <a:rPr lang="nb-NO"/>
            <a:t>Inheritance</a:t>
          </a:r>
          <a:endParaRPr lang="en-NO"/>
        </a:p>
      </dgm:t>
    </dgm:pt>
    <dgm:pt modelId="{C8F14B9F-2964-E942-89ED-5031EA62258E}" type="parTrans" cxnId="{E339C913-0017-C240-B630-00BA65413D6E}">
      <dgm:prSet/>
      <dgm:spPr/>
      <dgm:t>
        <a:bodyPr/>
        <a:lstStyle/>
        <a:p>
          <a:endParaRPr lang="en-GB"/>
        </a:p>
      </dgm:t>
    </dgm:pt>
    <dgm:pt modelId="{EDFDED46-F3E1-4447-B060-865158C96392}" type="sibTrans" cxnId="{E339C913-0017-C240-B630-00BA65413D6E}">
      <dgm:prSet/>
      <dgm:spPr/>
      <dgm:t>
        <a:bodyPr/>
        <a:lstStyle/>
        <a:p>
          <a:endParaRPr lang="en-GB"/>
        </a:p>
      </dgm:t>
    </dgm:pt>
    <dgm:pt modelId="{1C85FDB8-5BDB-EA45-B4DF-D5E9FAC4AA4F}">
      <dgm:prSet/>
      <dgm:spPr/>
      <dgm:t>
        <a:bodyPr/>
        <a:lstStyle/>
        <a:p>
          <a:r>
            <a:rPr lang="nb-NO"/>
            <a:t>Polymorphism</a:t>
          </a:r>
          <a:endParaRPr lang="en-NO"/>
        </a:p>
      </dgm:t>
    </dgm:pt>
    <dgm:pt modelId="{C6D08005-F0E1-BF45-ABFA-5F22242DCA8D}" type="parTrans" cxnId="{01F66AAD-7677-2A4B-8F6C-9677C4F107F6}">
      <dgm:prSet/>
      <dgm:spPr/>
      <dgm:t>
        <a:bodyPr/>
        <a:lstStyle/>
        <a:p>
          <a:endParaRPr lang="en-GB"/>
        </a:p>
      </dgm:t>
    </dgm:pt>
    <dgm:pt modelId="{B7BF6C15-90C1-1B4E-8201-1D73BEB4F897}" type="sibTrans" cxnId="{01F66AAD-7677-2A4B-8F6C-9677C4F107F6}">
      <dgm:prSet/>
      <dgm:spPr/>
      <dgm:t>
        <a:bodyPr/>
        <a:lstStyle/>
        <a:p>
          <a:endParaRPr lang="en-GB"/>
        </a:p>
      </dgm:t>
    </dgm:pt>
    <dgm:pt modelId="{357B8B46-B929-3242-93B2-92D8D50861EC}" type="pres">
      <dgm:prSet presAssocID="{C7BED8AC-1AF8-C647-97E3-A13A40F42B81}" presName="compositeShape" presStyleCnt="0">
        <dgm:presLayoutVars>
          <dgm:chMax val="7"/>
          <dgm:dir/>
          <dgm:resizeHandles val="exact"/>
        </dgm:presLayoutVars>
      </dgm:prSet>
      <dgm:spPr/>
    </dgm:pt>
    <dgm:pt modelId="{A8E67F33-9778-A243-8BE4-1B55A2E06FB3}" type="pres">
      <dgm:prSet presAssocID="{51B708D4-74AC-D345-93D6-31B0FE0BBDE2}" presName="circ1" presStyleLbl="vennNode1" presStyleIdx="0" presStyleCnt="4"/>
      <dgm:spPr/>
    </dgm:pt>
    <dgm:pt modelId="{A02ED774-D880-3C4E-BB32-D5F4FAEE55FA}" type="pres">
      <dgm:prSet presAssocID="{51B708D4-74AC-D345-93D6-31B0FE0BBD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45327F-A3D9-D84E-A0BE-D5D04037E730}" type="pres">
      <dgm:prSet presAssocID="{D7BDF649-3E54-B042-B2E2-7DA74237E8A4}" presName="circ2" presStyleLbl="vennNode1" presStyleIdx="1" presStyleCnt="4"/>
      <dgm:spPr/>
    </dgm:pt>
    <dgm:pt modelId="{4480BE9D-42D2-8847-8AFD-9BE485AF3566}" type="pres">
      <dgm:prSet presAssocID="{D7BDF649-3E54-B042-B2E2-7DA74237E8A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DF02ABC-7D63-D04B-BF26-696E63058425}" type="pres">
      <dgm:prSet presAssocID="{E589C44C-71A4-714C-B985-CF406369FD1E}" presName="circ3" presStyleLbl="vennNode1" presStyleIdx="2" presStyleCnt="4"/>
      <dgm:spPr/>
    </dgm:pt>
    <dgm:pt modelId="{2A03EB04-D508-C24D-AF24-B6DA929E0E7D}" type="pres">
      <dgm:prSet presAssocID="{E589C44C-71A4-714C-B985-CF406369FD1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98101F6-56E0-7B41-95B9-7D88D96EB21A}" type="pres">
      <dgm:prSet presAssocID="{1C85FDB8-5BDB-EA45-B4DF-D5E9FAC4AA4F}" presName="circ4" presStyleLbl="vennNode1" presStyleIdx="3" presStyleCnt="4"/>
      <dgm:spPr/>
    </dgm:pt>
    <dgm:pt modelId="{1CD780BB-19B5-A845-8CB9-02833D0F4C2F}" type="pres">
      <dgm:prSet presAssocID="{1C85FDB8-5BDB-EA45-B4DF-D5E9FAC4AA4F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BD7A0D-E2B8-3B42-AE9C-88C2FFCBED79}" type="presOf" srcId="{D7BDF649-3E54-B042-B2E2-7DA74237E8A4}" destId="{4480BE9D-42D2-8847-8AFD-9BE485AF3566}" srcOrd="1" destOrd="0" presId="urn:microsoft.com/office/officeart/2005/8/layout/venn1"/>
    <dgm:cxn modelId="{E339C913-0017-C240-B630-00BA65413D6E}" srcId="{C7BED8AC-1AF8-C647-97E3-A13A40F42B81}" destId="{E589C44C-71A4-714C-B985-CF406369FD1E}" srcOrd="2" destOrd="0" parTransId="{C8F14B9F-2964-E942-89ED-5031EA62258E}" sibTransId="{EDFDED46-F3E1-4447-B060-865158C96392}"/>
    <dgm:cxn modelId="{8B532949-2BAB-284C-862A-2AE90956C280}" type="presOf" srcId="{1C85FDB8-5BDB-EA45-B4DF-D5E9FAC4AA4F}" destId="{A98101F6-56E0-7B41-95B9-7D88D96EB21A}" srcOrd="0" destOrd="0" presId="urn:microsoft.com/office/officeart/2005/8/layout/venn1"/>
    <dgm:cxn modelId="{5EF25976-23AC-FD49-829E-1F03494448A8}" type="presOf" srcId="{51B708D4-74AC-D345-93D6-31B0FE0BBDE2}" destId="{A8E67F33-9778-A243-8BE4-1B55A2E06FB3}" srcOrd="0" destOrd="0" presId="urn:microsoft.com/office/officeart/2005/8/layout/venn1"/>
    <dgm:cxn modelId="{66B50384-C6A5-9842-98BF-C8122A2799E0}" type="presOf" srcId="{D7BDF649-3E54-B042-B2E2-7DA74237E8A4}" destId="{9B45327F-A3D9-D84E-A0BE-D5D04037E730}" srcOrd="0" destOrd="0" presId="urn:microsoft.com/office/officeart/2005/8/layout/venn1"/>
    <dgm:cxn modelId="{CC15EA8A-BCAC-0043-B1CB-8B256AB1ED95}" type="presOf" srcId="{E589C44C-71A4-714C-B985-CF406369FD1E}" destId="{9DF02ABC-7D63-D04B-BF26-696E63058425}" srcOrd="0" destOrd="0" presId="urn:microsoft.com/office/officeart/2005/8/layout/venn1"/>
    <dgm:cxn modelId="{C14EB9A0-F302-BB4C-979F-2545F35A5255}" type="presOf" srcId="{1C85FDB8-5BDB-EA45-B4DF-D5E9FAC4AA4F}" destId="{1CD780BB-19B5-A845-8CB9-02833D0F4C2F}" srcOrd="1" destOrd="0" presId="urn:microsoft.com/office/officeart/2005/8/layout/venn1"/>
    <dgm:cxn modelId="{49C803A6-4E24-A944-9BFD-3E4F0B41BE7F}" type="presOf" srcId="{51B708D4-74AC-D345-93D6-31B0FE0BBDE2}" destId="{A02ED774-D880-3C4E-BB32-D5F4FAEE55FA}" srcOrd="1" destOrd="0" presId="urn:microsoft.com/office/officeart/2005/8/layout/venn1"/>
    <dgm:cxn modelId="{01F66AAD-7677-2A4B-8F6C-9677C4F107F6}" srcId="{C7BED8AC-1AF8-C647-97E3-A13A40F42B81}" destId="{1C85FDB8-5BDB-EA45-B4DF-D5E9FAC4AA4F}" srcOrd="3" destOrd="0" parTransId="{C6D08005-F0E1-BF45-ABFA-5F22242DCA8D}" sibTransId="{B7BF6C15-90C1-1B4E-8201-1D73BEB4F897}"/>
    <dgm:cxn modelId="{934E5CED-146A-DD47-B44D-AFF61B98922F}" srcId="{C7BED8AC-1AF8-C647-97E3-A13A40F42B81}" destId="{D7BDF649-3E54-B042-B2E2-7DA74237E8A4}" srcOrd="1" destOrd="0" parTransId="{0AD2D8B2-C4BC-D248-9669-FF5EA9974308}" sibTransId="{726A807E-4B91-6340-92F5-37CB49AD10F7}"/>
    <dgm:cxn modelId="{ED3181F6-6DC2-6446-9B96-A4369984CD0E}" type="presOf" srcId="{E589C44C-71A4-714C-B985-CF406369FD1E}" destId="{2A03EB04-D508-C24D-AF24-B6DA929E0E7D}" srcOrd="1" destOrd="0" presId="urn:microsoft.com/office/officeart/2005/8/layout/venn1"/>
    <dgm:cxn modelId="{A61984FB-EE47-7F40-BA17-C68AE84E3DE3}" type="presOf" srcId="{C7BED8AC-1AF8-C647-97E3-A13A40F42B81}" destId="{357B8B46-B929-3242-93B2-92D8D50861EC}" srcOrd="0" destOrd="0" presId="urn:microsoft.com/office/officeart/2005/8/layout/venn1"/>
    <dgm:cxn modelId="{F74D51FE-BC01-024B-BC6A-9CD98070EB20}" srcId="{C7BED8AC-1AF8-C647-97E3-A13A40F42B81}" destId="{51B708D4-74AC-D345-93D6-31B0FE0BBDE2}" srcOrd="0" destOrd="0" parTransId="{BB76E791-9CC1-8E48-9793-DFED210C95DE}" sibTransId="{2420CBF9-CCC1-2442-B623-C01DADE5ECE6}"/>
    <dgm:cxn modelId="{2D84E8C4-97DC-7549-909A-2371E224412D}" type="presParOf" srcId="{357B8B46-B929-3242-93B2-92D8D50861EC}" destId="{A8E67F33-9778-A243-8BE4-1B55A2E06FB3}" srcOrd="0" destOrd="0" presId="urn:microsoft.com/office/officeart/2005/8/layout/venn1"/>
    <dgm:cxn modelId="{28017952-DF7C-9743-A9A3-549345A637D9}" type="presParOf" srcId="{357B8B46-B929-3242-93B2-92D8D50861EC}" destId="{A02ED774-D880-3C4E-BB32-D5F4FAEE55FA}" srcOrd="1" destOrd="0" presId="urn:microsoft.com/office/officeart/2005/8/layout/venn1"/>
    <dgm:cxn modelId="{39B0B96D-1FC7-AB44-9D10-A16E021BC5FB}" type="presParOf" srcId="{357B8B46-B929-3242-93B2-92D8D50861EC}" destId="{9B45327F-A3D9-D84E-A0BE-D5D04037E730}" srcOrd="2" destOrd="0" presId="urn:microsoft.com/office/officeart/2005/8/layout/venn1"/>
    <dgm:cxn modelId="{154130C4-B2C2-BD45-B817-A800F6AF9A6F}" type="presParOf" srcId="{357B8B46-B929-3242-93B2-92D8D50861EC}" destId="{4480BE9D-42D2-8847-8AFD-9BE485AF3566}" srcOrd="3" destOrd="0" presId="urn:microsoft.com/office/officeart/2005/8/layout/venn1"/>
    <dgm:cxn modelId="{D633A47B-519C-124D-8E95-41900FAEBEA3}" type="presParOf" srcId="{357B8B46-B929-3242-93B2-92D8D50861EC}" destId="{9DF02ABC-7D63-D04B-BF26-696E63058425}" srcOrd="4" destOrd="0" presId="urn:microsoft.com/office/officeart/2005/8/layout/venn1"/>
    <dgm:cxn modelId="{1AEFB6A4-51BA-4C4D-8A62-559D04D40B8A}" type="presParOf" srcId="{357B8B46-B929-3242-93B2-92D8D50861EC}" destId="{2A03EB04-D508-C24D-AF24-B6DA929E0E7D}" srcOrd="5" destOrd="0" presId="urn:microsoft.com/office/officeart/2005/8/layout/venn1"/>
    <dgm:cxn modelId="{CF844E37-A86A-8C47-8FBE-365C865A3DB0}" type="presParOf" srcId="{357B8B46-B929-3242-93B2-92D8D50861EC}" destId="{A98101F6-56E0-7B41-95B9-7D88D96EB21A}" srcOrd="6" destOrd="0" presId="urn:microsoft.com/office/officeart/2005/8/layout/venn1"/>
    <dgm:cxn modelId="{A19F6143-41EE-F34C-BAB8-73D3380FC467}" type="presParOf" srcId="{357B8B46-B929-3242-93B2-92D8D50861EC}" destId="{1CD780BB-19B5-A845-8CB9-02833D0F4C2F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B335F0-D61D-7C41-A507-D767B638A5A2}" type="doc">
      <dgm:prSet loTypeId="urn:microsoft.com/office/officeart/2005/8/layout/ven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BB49994-515D-B441-864B-CDEDEECBC7AA}">
      <dgm:prSet/>
      <dgm:spPr/>
      <dgm:t>
        <a:bodyPr/>
        <a:lstStyle/>
        <a:p>
          <a:r>
            <a:rPr lang="nb-NO" dirty="0" err="1"/>
            <a:t>Ortogonalitet</a:t>
          </a:r>
          <a:r>
            <a:rPr lang="nb-NO" dirty="0"/>
            <a:t>/kobling</a:t>
          </a:r>
          <a:endParaRPr lang="en-NO" dirty="0"/>
        </a:p>
      </dgm:t>
    </dgm:pt>
    <dgm:pt modelId="{299516C2-7B32-6742-8284-59F739879E06}" type="parTrans" cxnId="{0526CE17-8DC4-AB44-9C7C-6744F0BAA893}">
      <dgm:prSet/>
      <dgm:spPr/>
      <dgm:t>
        <a:bodyPr/>
        <a:lstStyle/>
        <a:p>
          <a:endParaRPr lang="en-GB"/>
        </a:p>
      </dgm:t>
    </dgm:pt>
    <dgm:pt modelId="{49C228CC-ABBD-2048-9882-C6799A787DB8}" type="sibTrans" cxnId="{0526CE17-8DC4-AB44-9C7C-6744F0BAA893}">
      <dgm:prSet/>
      <dgm:spPr/>
      <dgm:t>
        <a:bodyPr/>
        <a:lstStyle/>
        <a:p>
          <a:endParaRPr lang="en-GB"/>
        </a:p>
      </dgm:t>
    </dgm:pt>
    <dgm:pt modelId="{E893DD98-A659-374A-BE0E-FE9C607236FE}">
      <dgm:prSet/>
      <dgm:spPr/>
      <dgm:t>
        <a:bodyPr/>
        <a:lstStyle/>
        <a:p>
          <a:r>
            <a:rPr lang="nb-NO"/>
            <a:t>Abstraksjon og innkapsling</a:t>
          </a:r>
          <a:endParaRPr lang="en-NO"/>
        </a:p>
      </dgm:t>
    </dgm:pt>
    <dgm:pt modelId="{4173602B-F78B-E545-8896-1920E884F6AD}" type="parTrans" cxnId="{259C07F1-D949-1B46-9A7E-9CD8E138C6E2}">
      <dgm:prSet/>
      <dgm:spPr/>
      <dgm:t>
        <a:bodyPr/>
        <a:lstStyle/>
        <a:p>
          <a:endParaRPr lang="en-GB"/>
        </a:p>
      </dgm:t>
    </dgm:pt>
    <dgm:pt modelId="{A42A0C81-8804-0F46-BEAD-581FA753FFF3}" type="sibTrans" cxnId="{259C07F1-D949-1B46-9A7E-9CD8E138C6E2}">
      <dgm:prSet/>
      <dgm:spPr/>
      <dgm:t>
        <a:bodyPr/>
        <a:lstStyle/>
        <a:p>
          <a:endParaRPr lang="en-GB"/>
        </a:p>
      </dgm:t>
    </dgm:pt>
    <dgm:pt modelId="{8EE933CF-18FB-6F40-82F7-72108EFACFBD}">
      <dgm:prSet/>
      <dgm:spPr/>
      <dgm:t>
        <a:bodyPr/>
        <a:lstStyle/>
        <a:p>
          <a:r>
            <a:rPr lang="nb-NO"/>
            <a:t>DRY/Gjenbruk</a:t>
          </a:r>
          <a:endParaRPr lang="en-NO"/>
        </a:p>
      </dgm:t>
    </dgm:pt>
    <dgm:pt modelId="{3493A445-7494-D647-8693-C1C2CE192FBF}" type="sibTrans" cxnId="{9804AC32-48BF-154E-9751-66FA1CFC05DA}">
      <dgm:prSet/>
      <dgm:spPr/>
      <dgm:t>
        <a:bodyPr/>
        <a:lstStyle/>
        <a:p>
          <a:endParaRPr lang="en-GB"/>
        </a:p>
      </dgm:t>
    </dgm:pt>
    <dgm:pt modelId="{8722ADFB-E77D-BB44-9421-6583F08ED3B3}" type="parTrans" cxnId="{9804AC32-48BF-154E-9751-66FA1CFC05DA}">
      <dgm:prSet/>
      <dgm:spPr/>
      <dgm:t>
        <a:bodyPr/>
        <a:lstStyle/>
        <a:p>
          <a:endParaRPr lang="en-GB"/>
        </a:p>
      </dgm:t>
    </dgm:pt>
    <dgm:pt modelId="{7504E570-AD82-994F-A51A-5F950F4B13A8}" type="pres">
      <dgm:prSet presAssocID="{92B335F0-D61D-7C41-A507-D767B638A5A2}" presName="compositeShape" presStyleCnt="0">
        <dgm:presLayoutVars>
          <dgm:chMax val="7"/>
          <dgm:dir/>
          <dgm:resizeHandles val="exact"/>
        </dgm:presLayoutVars>
      </dgm:prSet>
      <dgm:spPr/>
    </dgm:pt>
    <dgm:pt modelId="{1CB1272F-E131-294C-9880-5A6488A89BC3}" type="pres">
      <dgm:prSet presAssocID="{8EE933CF-18FB-6F40-82F7-72108EFACFBD}" presName="circ1" presStyleLbl="vennNode1" presStyleIdx="0" presStyleCnt="3"/>
      <dgm:spPr/>
    </dgm:pt>
    <dgm:pt modelId="{F969034F-5ACF-AC49-8BE0-54C51E153013}" type="pres">
      <dgm:prSet presAssocID="{8EE933CF-18FB-6F40-82F7-72108EFACFB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0374EE6-68DE-AF42-99C7-536E96F915C9}" type="pres">
      <dgm:prSet presAssocID="{7BB49994-515D-B441-864B-CDEDEECBC7AA}" presName="circ2" presStyleLbl="vennNode1" presStyleIdx="1" presStyleCnt="3"/>
      <dgm:spPr/>
    </dgm:pt>
    <dgm:pt modelId="{2C8606C5-7119-BA4C-B081-C3A366FDE163}" type="pres">
      <dgm:prSet presAssocID="{7BB49994-515D-B441-864B-CDEDEECBC7A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FFD3593-596A-C740-9CFE-844D0E3BBB05}" type="pres">
      <dgm:prSet presAssocID="{E893DD98-A659-374A-BE0E-FE9C607236FE}" presName="circ3" presStyleLbl="vennNode1" presStyleIdx="2" presStyleCnt="3"/>
      <dgm:spPr/>
    </dgm:pt>
    <dgm:pt modelId="{951B6549-1999-614A-9ECA-DA3FBF2F939D}" type="pres">
      <dgm:prSet presAssocID="{E893DD98-A659-374A-BE0E-FE9C607236F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526CE17-8DC4-AB44-9C7C-6744F0BAA893}" srcId="{92B335F0-D61D-7C41-A507-D767B638A5A2}" destId="{7BB49994-515D-B441-864B-CDEDEECBC7AA}" srcOrd="1" destOrd="0" parTransId="{299516C2-7B32-6742-8284-59F739879E06}" sibTransId="{49C228CC-ABBD-2048-9882-C6799A787DB8}"/>
    <dgm:cxn modelId="{9804AC32-48BF-154E-9751-66FA1CFC05DA}" srcId="{92B335F0-D61D-7C41-A507-D767B638A5A2}" destId="{8EE933CF-18FB-6F40-82F7-72108EFACFBD}" srcOrd="0" destOrd="0" parTransId="{8722ADFB-E77D-BB44-9421-6583F08ED3B3}" sibTransId="{3493A445-7494-D647-8693-C1C2CE192FBF}"/>
    <dgm:cxn modelId="{4E1E0475-1E02-D543-A790-5AEB59853791}" type="presOf" srcId="{7BB49994-515D-B441-864B-CDEDEECBC7AA}" destId="{2C8606C5-7119-BA4C-B081-C3A366FDE163}" srcOrd="1" destOrd="0" presId="urn:microsoft.com/office/officeart/2005/8/layout/venn1"/>
    <dgm:cxn modelId="{184EC577-3058-3D46-92DF-C3D25CE1DC59}" type="presOf" srcId="{8EE933CF-18FB-6F40-82F7-72108EFACFBD}" destId="{F969034F-5ACF-AC49-8BE0-54C51E153013}" srcOrd="1" destOrd="0" presId="urn:microsoft.com/office/officeart/2005/8/layout/venn1"/>
    <dgm:cxn modelId="{BAAD9BD8-7E37-FE40-92DF-F45FE4F1FDD2}" type="presOf" srcId="{8EE933CF-18FB-6F40-82F7-72108EFACFBD}" destId="{1CB1272F-E131-294C-9880-5A6488A89BC3}" srcOrd="0" destOrd="0" presId="urn:microsoft.com/office/officeart/2005/8/layout/venn1"/>
    <dgm:cxn modelId="{EE4238DA-CA41-E842-B94D-0E0540D40CF6}" type="presOf" srcId="{E893DD98-A659-374A-BE0E-FE9C607236FE}" destId="{3FFD3593-596A-C740-9CFE-844D0E3BBB05}" srcOrd="0" destOrd="0" presId="urn:microsoft.com/office/officeart/2005/8/layout/venn1"/>
    <dgm:cxn modelId="{041F6EE4-4DB1-9D4F-9899-0C68A4A33345}" type="presOf" srcId="{7BB49994-515D-B441-864B-CDEDEECBC7AA}" destId="{60374EE6-68DE-AF42-99C7-536E96F915C9}" srcOrd="0" destOrd="0" presId="urn:microsoft.com/office/officeart/2005/8/layout/venn1"/>
    <dgm:cxn modelId="{8C6101E7-7CB1-8646-8F03-6C1CFEEBE172}" type="presOf" srcId="{92B335F0-D61D-7C41-A507-D767B638A5A2}" destId="{7504E570-AD82-994F-A51A-5F950F4B13A8}" srcOrd="0" destOrd="0" presId="urn:microsoft.com/office/officeart/2005/8/layout/venn1"/>
    <dgm:cxn modelId="{46885FEE-E4D3-0E4C-920F-E5C713A10AB7}" type="presOf" srcId="{E893DD98-A659-374A-BE0E-FE9C607236FE}" destId="{951B6549-1999-614A-9ECA-DA3FBF2F939D}" srcOrd="1" destOrd="0" presId="urn:microsoft.com/office/officeart/2005/8/layout/venn1"/>
    <dgm:cxn modelId="{259C07F1-D949-1B46-9A7E-9CD8E138C6E2}" srcId="{92B335F0-D61D-7C41-A507-D767B638A5A2}" destId="{E893DD98-A659-374A-BE0E-FE9C607236FE}" srcOrd="2" destOrd="0" parTransId="{4173602B-F78B-E545-8896-1920E884F6AD}" sibTransId="{A42A0C81-8804-0F46-BEAD-581FA753FFF3}"/>
    <dgm:cxn modelId="{A4263084-9010-634B-BA03-485D7005BA47}" type="presParOf" srcId="{7504E570-AD82-994F-A51A-5F950F4B13A8}" destId="{1CB1272F-E131-294C-9880-5A6488A89BC3}" srcOrd="0" destOrd="0" presId="urn:microsoft.com/office/officeart/2005/8/layout/venn1"/>
    <dgm:cxn modelId="{B7E61C4C-70DD-F144-88B8-00E14C7EFDBA}" type="presParOf" srcId="{7504E570-AD82-994F-A51A-5F950F4B13A8}" destId="{F969034F-5ACF-AC49-8BE0-54C51E153013}" srcOrd="1" destOrd="0" presId="urn:microsoft.com/office/officeart/2005/8/layout/venn1"/>
    <dgm:cxn modelId="{6A0402C4-99C3-0842-A53D-51C9A1DD7A4B}" type="presParOf" srcId="{7504E570-AD82-994F-A51A-5F950F4B13A8}" destId="{60374EE6-68DE-AF42-99C7-536E96F915C9}" srcOrd="2" destOrd="0" presId="urn:microsoft.com/office/officeart/2005/8/layout/venn1"/>
    <dgm:cxn modelId="{51084686-9FF6-0B43-8A2F-EC23DA4021FC}" type="presParOf" srcId="{7504E570-AD82-994F-A51A-5F950F4B13A8}" destId="{2C8606C5-7119-BA4C-B081-C3A366FDE163}" srcOrd="3" destOrd="0" presId="urn:microsoft.com/office/officeart/2005/8/layout/venn1"/>
    <dgm:cxn modelId="{7EA0A29B-1601-C64F-970C-FD8B47C78C01}" type="presParOf" srcId="{7504E570-AD82-994F-A51A-5F950F4B13A8}" destId="{3FFD3593-596A-C740-9CFE-844D0E3BBB05}" srcOrd="4" destOrd="0" presId="urn:microsoft.com/office/officeart/2005/8/layout/venn1"/>
    <dgm:cxn modelId="{D0291C77-9AF4-EF4A-9D2F-EB371F61BA66}" type="presParOf" srcId="{7504E570-AD82-994F-A51A-5F950F4B13A8}" destId="{951B6549-1999-614A-9ECA-DA3FBF2F939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49B397-C691-5145-9FC4-8B949C656617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5503E42-C277-3648-8E23-DD0B9BCB2300}">
      <dgm:prSet phldrT="[Text]"/>
      <dgm:spPr/>
      <dgm:t>
        <a:bodyPr/>
        <a:lstStyle/>
        <a:p>
          <a:r>
            <a:rPr lang="en-GB" dirty="0"/>
            <a:t>Withdraw</a:t>
          </a:r>
        </a:p>
      </dgm:t>
    </dgm:pt>
    <dgm:pt modelId="{2765911E-9C09-5643-8CAC-593B49CEE65E}" type="parTrans" cxnId="{0057B21F-1BA7-3745-9EC9-C57D9505C8CB}">
      <dgm:prSet/>
      <dgm:spPr/>
      <dgm:t>
        <a:bodyPr/>
        <a:lstStyle/>
        <a:p>
          <a:endParaRPr lang="en-GB"/>
        </a:p>
      </dgm:t>
    </dgm:pt>
    <dgm:pt modelId="{76B26DAC-B8FF-BA44-913F-C54D3EB25F64}" type="sibTrans" cxnId="{0057B21F-1BA7-3745-9EC9-C57D9505C8CB}">
      <dgm:prSet/>
      <dgm:spPr/>
      <dgm:t>
        <a:bodyPr/>
        <a:lstStyle/>
        <a:p>
          <a:endParaRPr lang="en-GB"/>
        </a:p>
      </dgm:t>
    </dgm:pt>
    <dgm:pt modelId="{DAFE95C7-FA59-6B41-B3B8-0EA7BF45985E}">
      <dgm:prSet phldrT="[Text]"/>
      <dgm:spPr/>
      <dgm:t>
        <a:bodyPr/>
        <a:lstStyle/>
        <a:p>
          <a:r>
            <a:rPr lang="en-GB" dirty="0"/>
            <a:t>Deposit</a:t>
          </a:r>
        </a:p>
      </dgm:t>
    </dgm:pt>
    <dgm:pt modelId="{48FC2628-9E59-A949-BC69-0B6D945CBE38}" type="parTrans" cxnId="{2418670B-DD3C-6D4B-92A1-18A618BB5B01}">
      <dgm:prSet/>
      <dgm:spPr/>
      <dgm:t>
        <a:bodyPr/>
        <a:lstStyle/>
        <a:p>
          <a:endParaRPr lang="en-GB"/>
        </a:p>
      </dgm:t>
    </dgm:pt>
    <dgm:pt modelId="{F1E1B526-CC85-794F-BEB1-3A4A0FA60163}" type="sibTrans" cxnId="{2418670B-DD3C-6D4B-92A1-18A618BB5B01}">
      <dgm:prSet/>
      <dgm:spPr/>
      <dgm:t>
        <a:bodyPr/>
        <a:lstStyle/>
        <a:p>
          <a:endParaRPr lang="en-GB"/>
        </a:p>
      </dgm:t>
    </dgm:pt>
    <dgm:pt modelId="{223DDB47-157A-8D4A-80B9-42CDA099373D}">
      <dgm:prSet phldrT="[Text]"/>
      <dgm:spPr/>
      <dgm:t>
        <a:bodyPr/>
        <a:lstStyle/>
        <a:p>
          <a:r>
            <a:rPr lang="en-GB" dirty="0"/>
            <a:t>Transfer</a:t>
          </a:r>
        </a:p>
      </dgm:t>
    </dgm:pt>
    <dgm:pt modelId="{6B0E7F0D-9EA2-AB4A-B21B-69721A3BC138}" type="parTrans" cxnId="{59B45A4B-B1F0-2F4F-8276-E6A5594BFAB2}">
      <dgm:prSet/>
      <dgm:spPr/>
      <dgm:t>
        <a:bodyPr/>
        <a:lstStyle/>
        <a:p>
          <a:endParaRPr lang="en-GB"/>
        </a:p>
      </dgm:t>
    </dgm:pt>
    <dgm:pt modelId="{2FF3A858-6718-4244-8231-B435170963A7}" type="sibTrans" cxnId="{59B45A4B-B1F0-2F4F-8276-E6A5594BFAB2}">
      <dgm:prSet/>
      <dgm:spPr/>
      <dgm:t>
        <a:bodyPr/>
        <a:lstStyle/>
        <a:p>
          <a:endParaRPr lang="en-GB"/>
        </a:p>
      </dgm:t>
    </dgm:pt>
    <dgm:pt modelId="{B805DD4F-0532-2B46-A3FF-7BFE3B2625DE}" type="pres">
      <dgm:prSet presAssocID="{6249B397-C691-5145-9FC4-8B949C656617}" presName="cycle" presStyleCnt="0">
        <dgm:presLayoutVars>
          <dgm:dir/>
          <dgm:resizeHandles val="exact"/>
        </dgm:presLayoutVars>
      </dgm:prSet>
      <dgm:spPr/>
    </dgm:pt>
    <dgm:pt modelId="{614D3131-2DB0-AA41-A793-6A290B0DFE7A}" type="pres">
      <dgm:prSet presAssocID="{A5503E42-C277-3648-8E23-DD0B9BCB2300}" presName="node" presStyleLbl="node1" presStyleIdx="0" presStyleCnt="3">
        <dgm:presLayoutVars>
          <dgm:bulletEnabled val="1"/>
        </dgm:presLayoutVars>
      </dgm:prSet>
      <dgm:spPr/>
    </dgm:pt>
    <dgm:pt modelId="{E7AEF070-8097-8C4D-BE7E-D03FE4235A93}" type="pres">
      <dgm:prSet presAssocID="{A5503E42-C277-3648-8E23-DD0B9BCB2300}" presName="spNode" presStyleCnt="0"/>
      <dgm:spPr/>
    </dgm:pt>
    <dgm:pt modelId="{FA36CBCD-2602-7849-AFD5-319C295C4B1F}" type="pres">
      <dgm:prSet presAssocID="{76B26DAC-B8FF-BA44-913F-C54D3EB25F64}" presName="sibTrans" presStyleLbl="sibTrans1D1" presStyleIdx="0" presStyleCnt="3"/>
      <dgm:spPr/>
    </dgm:pt>
    <dgm:pt modelId="{378E28AE-EAE7-E643-A94C-3288F954C1E0}" type="pres">
      <dgm:prSet presAssocID="{DAFE95C7-FA59-6B41-B3B8-0EA7BF45985E}" presName="node" presStyleLbl="node1" presStyleIdx="1" presStyleCnt="3">
        <dgm:presLayoutVars>
          <dgm:bulletEnabled val="1"/>
        </dgm:presLayoutVars>
      </dgm:prSet>
      <dgm:spPr/>
    </dgm:pt>
    <dgm:pt modelId="{9A4F1805-8A96-1B4B-A649-F00CAE96A26B}" type="pres">
      <dgm:prSet presAssocID="{DAFE95C7-FA59-6B41-B3B8-0EA7BF45985E}" presName="spNode" presStyleCnt="0"/>
      <dgm:spPr/>
    </dgm:pt>
    <dgm:pt modelId="{835E582B-F04C-5D44-B69B-DD77397FE94A}" type="pres">
      <dgm:prSet presAssocID="{F1E1B526-CC85-794F-BEB1-3A4A0FA60163}" presName="sibTrans" presStyleLbl="sibTrans1D1" presStyleIdx="1" presStyleCnt="3"/>
      <dgm:spPr/>
    </dgm:pt>
    <dgm:pt modelId="{69BF0D63-9DE6-0B4B-BD3D-2ADDEFE4CCA1}" type="pres">
      <dgm:prSet presAssocID="{223DDB47-157A-8D4A-80B9-42CDA099373D}" presName="node" presStyleLbl="node1" presStyleIdx="2" presStyleCnt="3">
        <dgm:presLayoutVars>
          <dgm:bulletEnabled val="1"/>
        </dgm:presLayoutVars>
      </dgm:prSet>
      <dgm:spPr/>
    </dgm:pt>
    <dgm:pt modelId="{841F8E5C-97E6-F141-B4E1-F6AE417FE676}" type="pres">
      <dgm:prSet presAssocID="{223DDB47-157A-8D4A-80B9-42CDA099373D}" presName="spNode" presStyleCnt="0"/>
      <dgm:spPr/>
    </dgm:pt>
    <dgm:pt modelId="{C18723C6-B020-234C-99B2-3BEA3F05BEF0}" type="pres">
      <dgm:prSet presAssocID="{2FF3A858-6718-4244-8231-B435170963A7}" presName="sibTrans" presStyleLbl="sibTrans1D1" presStyleIdx="2" presStyleCnt="3"/>
      <dgm:spPr/>
    </dgm:pt>
  </dgm:ptLst>
  <dgm:cxnLst>
    <dgm:cxn modelId="{1FC15C0A-1FCC-EF46-9A99-418E15EB7A47}" type="presOf" srcId="{76B26DAC-B8FF-BA44-913F-C54D3EB25F64}" destId="{FA36CBCD-2602-7849-AFD5-319C295C4B1F}" srcOrd="0" destOrd="0" presId="urn:microsoft.com/office/officeart/2005/8/layout/cycle6"/>
    <dgm:cxn modelId="{2418670B-DD3C-6D4B-92A1-18A618BB5B01}" srcId="{6249B397-C691-5145-9FC4-8B949C656617}" destId="{DAFE95C7-FA59-6B41-B3B8-0EA7BF45985E}" srcOrd="1" destOrd="0" parTransId="{48FC2628-9E59-A949-BC69-0B6D945CBE38}" sibTransId="{F1E1B526-CC85-794F-BEB1-3A4A0FA60163}"/>
    <dgm:cxn modelId="{0057B21F-1BA7-3745-9EC9-C57D9505C8CB}" srcId="{6249B397-C691-5145-9FC4-8B949C656617}" destId="{A5503E42-C277-3648-8E23-DD0B9BCB2300}" srcOrd="0" destOrd="0" parTransId="{2765911E-9C09-5643-8CAC-593B49CEE65E}" sibTransId="{76B26DAC-B8FF-BA44-913F-C54D3EB25F64}"/>
    <dgm:cxn modelId="{1F0BB426-4F8A-3E46-B520-209B2BC9B6B5}" type="presOf" srcId="{F1E1B526-CC85-794F-BEB1-3A4A0FA60163}" destId="{835E582B-F04C-5D44-B69B-DD77397FE94A}" srcOrd="0" destOrd="0" presId="urn:microsoft.com/office/officeart/2005/8/layout/cycle6"/>
    <dgm:cxn modelId="{6B24094A-D6D0-964E-89F9-094E1F9D29CC}" type="presOf" srcId="{223DDB47-157A-8D4A-80B9-42CDA099373D}" destId="{69BF0D63-9DE6-0B4B-BD3D-2ADDEFE4CCA1}" srcOrd="0" destOrd="0" presId="urn:microsoft.com/office/officeart/2005/8/layout/cycle6"/>
    <dgm:cxn modelId="{59B45A4B-B1F0-2F4F-8276-E6A5594BFAB2}" srcId="{6249B397-C691-5145-9FC4-8B949C656617}" destId="{223DDB47-157A-8D4A-80B9-42CDA099373D}" srcOrd="2" destOrd="0" parTransId="{6B0E7F0D-9EA2-AB4A-B21B-69721A3BC138}" sibTransId="{2FF3A858-6718-4244-8231-B435170963A7}"/>
    <dgm:cxn modelId="{33D72199-8108-D843-81FE-90ABAC62DDE0}" type="presOf" srcId="{2FF3A858-6718-4244-8231-B435170963A7}" destId="{C18723C6-B020-234C-99B2-3BEA3F05BEF0}" srcOrd="0" destOrd="0" presId="urn:microsoft.com/office/officeart/2005/8/layout/cycle6"/>
    <dgm:cxn modelId="{B31419C2-6359-BB4E-AF48-D03DD9EAE805}" type="presOf" srcId="{A5503E42-C277-3648-8E23-DD0B9BCB2300}" destId="{614D3131-2DB0-AA41-A793-6A290B0DFE7A}" srcOrd="0" destOrd="0" presId="urn:microsoft.com/office/officeart/2005/8/layout/cycle6"/>
    <dgm:cxn modelId="{828CDDC9-42B0-1A4F-AA2D-1E540F60FE17}" type="presOf" srcId="{DAFE95C7-FA59-6B41-B3B8-0EA7BF45985E}" destId="{378E28AE-EAE7-E643-A94C-3288F954C1E0}" srcOrd="0" destOrd="0" presId="urn:microsoft.com/office/officeart/2005/8/layout/cycle6"/>
    <dgm:cxn modelId="{983A15D5-BADA-874C-B20D-87480F84EC4F}" type="presOf" srcId="{6249B397-C691-5145-9FC4-8B949C656617}" destId="{B805DD4F-0532-2B46-A3FF-7BFE3B2625DE}" srcOrd="0" destOrd="0" presId="urn:microsoft.com/office/officeart/2005/8/layout/cycle6"/>
    <dgm:cxn modelId="{D10B4185-796B-204C-BA32-280534358E70}" type="presParOf" srcId="{B805DD4F-0532-2B46-A3FF-7BFE3B2625DE}" destId="{614D3131-2DB0-AA41-A793-6A290B0DFE7A}" srcOrd="0" destOrd="0" presId="urn:microsoft.com/office/officeart/2005/8/layout/cycle6"/>
    <dgm:cxn modelId="{52E4DBF1-E94C-8C41-9B99-D113A71904D4}" type="presParOf" srcId="{B805DD4F-0532-2B46-A3FF-7BFE3B2625DE}" destId="{E7AEF070-8097-8C4D-BE7E-D03FE4235A93}" srcOrd="1" destOrd="0" presId="urn:microsoft.com/office/officeart/2005/8/layout/cycle6"/>
    <dgm:cxn modelId="{C015EC4C-FE63-A24D-A1A4-2EBC2A0F3B32}" type="presParOf" srcId="{B805DD4F-0532-2B46-A3FF-7BFE3B2625DE}" destId="{FA36CBCD-2602-7849-AFD5-319C295C4B1F}" srcOrd="2" destOrd="0" presId="urn:microsoft.com/office/officeart/2005/8/layout/cycle6"/>
    <dgm:cxn modelId="{06BEE5E8-1E91-DF41-A2A6-55C22007D95E}" type="presParOf" srcId="{B805DD4F-0532-2B46-A3FF-7BFE3B2625DE}" destId="{378E28AE-EAE7-E643-A94C-3288F954C1E0}" srcOrd="3" destOrd="0" presId="urn:microsoft.com/office/officeart/2005/8/layout/cycle6"/>
    <dgm:cxn modelId="{2839D01E-9C4B-B549-99FB-18ABCCFD0E2B}" type="presParOf" srcId="{B805DD4F-0532-2B46-A3FF-7BFE3B2625DE}" destId="{9A4F1805-8A96-1B4B-A649-F00CAE96A26B}" srcOrd="4" destOrd="0" presId="urn:microsoft.com/office/officeart/2005/8/layout/cycle6"/>
    <dgm:cxn modelId="{7FA86D22-3422-7F4B-A923-FE6812269FF0}" type="presParOf" srcId="{B805DD4F-0532-2B46-A3FF-7BFE3B2625DE}" destId="{835E582B-F04C-5D44-B69B-DD77397FE94A}" srcOrd="5" destOrd="0" presId="urn:microsoft.com/office/officeart/2005/8/layout/cycle6"/>
    <dgm:cxn modelId="{172658B4-8B52-EE40-BE02-494D8605EA6E}" type="presParOf" srcId="{B805DD4F-0532-2B46-A3FF-7BFE3B2625DE}" destId="{69BF0D63-9DE6-0B4B-BD3D-2ADDEFE4CCA1}" srcOrd="6" destOrd="0" presId="urn:microsoft.com/office/officeart/2005/8/layout/cycle6"/>
    <dgm:cxn modelId="{5572D04A-5F21-2B4C-9017-CDE7BA47ED5E}" type="presParOf" srcId="{B805DD4F-0532-2B46-A3FF-7BFE3B2625DE}" destId="{841F8E5C-97E6-F141-B4E1-F6AE417FE676}" srcOrd="7" destOrd="0" presId="urn:microsoft.com/office/officeart/2005/8/layout/cycle6"/>
    <dgm:cxn modelId="{B8DA316B-A288-3549-ADC8-A88DF3581FD5}" type="presParOf" srcId="{B805DD4F-0532-2B46-A3FF-7BFE3B2625DE}" destId="{C18723C6-B020-234C-99B2-3BEA3F05BEF0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49B397-C691-5145-9FC4-8B949C656617}" type="doc">
      <dgm:prSet loTypeId="urn:microsoft.com/office/officeart/2005/8/layout/cycle6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A5503E42-C277-3648-8E23-DD0B9BCB2300}">
      <dgm:prSet phldrT="[Text]"/>
      <dgm:spPr/>
      <dgm:t>
        <a:bodyPr/>
        <a:lstStyle/>
        <a:p>
          <a:r>
            <a:rPr lang="en-GB" dirty="0"/>
            <a:t>Customer</a:t>
          </a:r>
        </a:p>
      </dgm:t>
    </dgm:pt>
    <dgm:pt modelId="{2765911E-9C09-5643-8CAC-593B49CEE65E}" type="parTrans" cxnId="{0057B21F-1BA7-3745-9EC9-C57D9505C8CB}">
      <dgm:prSet/>
      <dgm:spPr/>
      <dgm:t>
        <a:bodyPr/>
        <a:lstStyle/>
        <a:p>
          <a:endParaRPr lang="en-GB"/>
        </a:p>
      </dgm:t>
    </dgm:pt>
    <dgm:pt modelId="{76B26DAC-B8FF-BA44-913F-C54D3EB25F64}" type="sibTrans" cxnId="{0057B21F-1BA7-3745-9EC9-C57D9505C8CB}">
      <dgm:prSet/>
      <dgm:spPr/>
      <dgm:t>
        <a:bodyPr/>
        <a:lstStyle/>
        <a:p>
          <a:endParaRPr lang="en-GB"/>
        </a:p>
      </dgm:t>
    </dgm:pt>
    <dgm:pt modelId="{DAFE95C7-FA59-6B41-B3B8-0EA7BF45985E}">
      <dgm:prSet phldrT="[Text]"/>
      <dgm:spPr/>
      <dgm:t>
        <a:bodyPr/>
        <a:lstStyle/>
        <a:p>
          <a:r>
            <a:rPr lang="en-GB" dirty="0"/>
            <a:t>Money</a:t>
          </a:r>
        </a:p>
      </dgm:t>
    </dgm:pt>
    <dgm:pt modelId="{48FC2628-9E59-A949-BC69-0B6D945CBE38}" type="parTrans" cxnId="{2418670B-DD3C-6D4B-92A1-18A618BB5B01}">
      <dgm:prSet/>
      <dgm:spPr/>
      <dgm:t>
        <a:bodyPr/>
        <a:lstStyle/>
        <a:p>
          <a:endParaRPr lang="en-GB"/>
        </a:p>
      </dgm:t>
    </dgm:pt>
    <dgm:pt modelId="{F1E1B526-CC85-794F-BEB1-3A4A0FA60163}" type="sibTrans" cxnId="{2418670B-DD3C-6D4B-92A1-18A618BB5B01}">
      <dgm:prSet/>
      <dgm:spPr/>
      <dgm:t>
        <a:bodyPr/>
        <a:lstStyle/>
        <a:p>
          <a:endParaRPr lang="en-GB"/>
        </a:p>
      </dgm:t>
    </dgm:pt>
    <dgm:pt modelId="{223DDB47-157A-8D4A-80B9-42CDA099373D}">
      <dgm:prSet phldrT="[Text]"/>
      <dgm:spPr/>
      <dgm:t>
        <a:bodyPr/>
        <a:lstStyle/>
        <a:p>
          <a:r>
            <a:rPr lang="en-GB" dirty="0"/>
            <a:t>Account</a:t>
          </a:r>
        </a:p>
      </dgm:t>
    </dgm:pt>
    <dgm:pt modelId="{6B0E7F0D-9EA2-AB4A-B21B-69721A3BC138}" type="parTrans" cxnId="{59B45A4B-B1F0-2F4F-8276-E6A5594BFAB2}">
      <dgm:prSet/>
      <dgm:spPr/>
      <dgm:t>
        <a:bodyPr/>
        <a:lstStyle/>
        <a:p>
          <a:endParaRPr lang="en-GB"/>
        </a:p>
      </dgm:t>
    </dgm:pt>
    <dgm:pt modelId="{2FF3A858-6718-4244-8231-B435170963A7}" type="sibTrans" cxnId="{59B45A4B-B1F0-2F4F-8276-E6A5594BFAB2}">
      <dgm:prSet/>
      <dgm:spPr/>
      <dgm:t>
        <a:bodyPr/>
        <a:lstStyle/>
        <a:p>
          <a:endParaRPr lang="en-GB"/>
        </a:p>
      </dgm:t>
    </dgm:pt>
    <dgm:pt modelId="{B805DD4F-0532-2B46-A3FF-7BFE3B2625DE}" type="pres">
      <dgm:prSet presAssocID="{6249B397-C691-5145-9FC4-8B949C656617}" presName="cycle" presStyleCnt="0">
        <dgm:presLayoutVars>
          <dgm:dir/>
          <dgm:resizeHandles val="exact"/>
        </dgm:presLayoutVars>
      </dgm:prSet>
      <dgm:spPr/>
    </dgm:pt>
    <dgm:pt modelId="{614D3131-2DB0-AA41-A793-6A290B0DFE7A}" type="pres">
      <dgm:prSet presAssocID="{A5503E42-C277-3648-8E23-DD0B9BCB2300}" presName="node" presStyleLbl="node1" presStyleIdx="0" presStyleCnt="3">
        <dgm:presLayoutVars>
          <dgm:bulletEnabled val="1"/>
        </dgm:presLayoutVars>
      </dgm:prSet>
      <dgm:spPr/>
    </dgm:pt>
    <dgm:pt modelId="{E7AEF070-8097-8C4D-BE7E-D03FE4235A93}" type="pres">
      <dgm:prSet presAssocID="{A5503E42-C277-3648-8E23-DD0B9BCB2300}" presName="spNode" presStyleCnt="0"/>
      <dgm:spPr/>
    </dgm:pt>
    <dgm:pt modelId="{FA36CBCD-2602-7849-AFD5-319C295C4B1F}" type="pres">
      <dgm:prSet presAssocID="{76B26DAC-B8FF-BA44-913F-C54D3EB25F64}" presName="sibTrans" presStyleLbl="sibTrans1D1" presStyleIdx="0" presStyleCnt="3"/>
      <dgm:spPr/>
    </dgm:pt>
    <dgm:pt modelId="{378E28AE-EAE7-E643-A94C-3288F954C1E0}" type="pres">
      <dgm:prSet presAssocID="{DAFE95C7-FA59-6B41-B3B8-0EA7BF45985E}" presName="node" presStyleLbl="node1" presStyleIdx="1" presStyleCnt="3">
        <dgm:presLayoutVars>
          <dgm:bulletEnabled val="1"/>
        </dgm:presLayoutVars>
      </dgm:prSet>
      <dgm:spPr/>
    </dgm:pt>
    <dgm:pt modelId="{9A4F1805-8A96-1B4B-A649-F00CAE96A26B}" type="pres">
      <dgm:prSet presAssocID="{DAFE95C7-FA59-6B41-B3B8-0EA7BF45985E}" presName="spNode" presStyleCnt="0"/>
      <dgm:spPr/>
    </dgm:pt>
    <dgm:pt modelId="{835E582B-F04C-5D44-B69B-DD77397FE94A}" type="pres">
      <dgm:prSet presAssocID="{F1E1B526-CC85-794F-BEB1-3A4A0FA60163}" presName="sibTrans" presStyleLbl="sibTrans1D1" presStyleIdx="1" presStyleCnt="3"/>
      <dgm:spPr/>
    </dgm:pt>
    <dgm:pt modelId="{69BF0D63-9DE6-0B4B-BD3D-2ADDEFE4CCA1}" type="pres">
      <dgm:prSet presAssocID="{223DDB47-157A-8D4A-80B9-42CDA099373D}" presName="node" presStyleLbl="node1" presStyleIdx="2" presStyleCnt="3">
        <dgm:presLayoutVars>
          <dgm:bulletEnabled val="1"/>
        </dgm:presLayoutVars>
      </dgm:prSet>
      <dgm:spPr/>
    </dgm:pt>
    <dgm:pt modelId="{841F8E5C-97E6-F141-B4E1-F6AE417FE676}" type="pres">
      <dgm:prSet presAssocID="{223DDB47-157A-8D4A-80B9-42CDA099373D}" presName="spNode" presStyleCnt="0"/>
      <dgm:spPr/>
    </dgm:pt>
    <dgm:pt modelId="{C18723C6-B020-234C-99B2-3BEA3F05BEF0}" type="pres">
      <dgm:prSet presAssocID="{2FF3A858-6718-4244-8231-B435170963A7}" presName="sibTrans" presStyleLbl="sibTrans1D1" presStyleIdx="2" presStyleCnt="3"/>
      <dgm:spPr/>
    </dgm:pt>
  </dgm:ptLst>
  <dgm:cxnLst>
    <dgm:cxn modelId="{1FC15C0A-1FCC-EF46-9A99-418E15EB7A47}" type="presOf" srcId="{76B26DAC-B8FF-BA44-913F-C54D3EB25F64}" destId="{FA36CBCD-2602-7849-AFD5-319C295C4B1F}" srcOrd="0" destOrd="0" presId="urn:microsoft.com/office/officeart/2005/8/layout/cycle6"/>
    <dgm:cxn modelId="{2418670B-DD3C-6D4B-92A1-18A618BB5B01}" srcId="{6249B397-C691-5145-9FC4-8B949C656617}" destId="{DAFE95C7-FA59-6B41-B3B8-0EA7BF45985E}" srcOrd="1" destOrd="0" parTransId="{48FC2628-9E59-A949-BC69-0B6D945CBE38}" sibTransId="{F1E1B526-CC85-794F-BEB1-3A4A0FA60163}"/>
    <dgm:cxn modelId="{0057B21F-1BA7-3745-9EC9-C57D9505C8CB}" srcId="{6249B397-C691-5145-9FC4-8B949C656617}" destId="{A5503E42-C277-3648-8E23-DD0B9BCB2300}" srcOrd="0" destOrd="0" parTransId="{2765911E-9C09-5643-8CAC-593B49CEE65E}" sibTransId="{76B26DAC-B8FF-BA44-913F-C54D3EB25F64}"/>
    <dgm:cxn modelId="{1F0BB426-4F8A-3E46-B520-209B2BC9B6B5}" type="presOf" srcId="{F1E1B526-CC85-794F-BEB1-3A4A0FA60163}" destId="{835E582B-F04C-5D44-B69B-DD77397FE94A}" srcOrd="0" destOrd="0" presId="urn:microsoft.com/office/officeart/2005/8/layout/cycle6"/>
    <dgm:cxn modelId="{6B24094A-D6D0-964E-89F9-094E1F9D29CC}" type="presOf" srcId="{223DDB47-157A-8D4A-80B9-42CDA099373D}" destId="{69BF0D63-9DE6-0B4B-BD3D-2ADDEFE4CCA1}" srcOrd="0" destOrd="0" presId="urn:microsoft.com/office/officeart/2005/8/layout/cycle6"/>
    <dgm:cxn modelId="{59B45A4B-B1F0-2F4F-8276-E6A5594BFAB2}" srcId="{6249B397-C691-5145-9FC4-8B949C656617}" destId="{223DDB47-157A-8D4A-80B9-42CDA099373D}" srcOrd="2" destOrd="0" parTransId="{6B0E7F0D-9EA2-AB4A-B21B-69721A3BC138}" sibTransId="{2FF3A858-6718-4244-8231-B435170963A7}"/>
    <dgm:cxn modelId="{33D72199-8108-D843-81FE-90ABAC62DDE0}" type="presOf" srcId="{2FF3A858-6718-4244-8231-B435170963A7}" destId="{C18723C6-B020-234C-99B2-3BEA3F05BEF0}" srcOrd="0" destOrd="0" presId="urn:microsoft.com/office/officeart/2005/8/layout/cycle6"/>
    <dgm:cxn modelId="{B31419C2-6359-BB4E-AF48-D03DD9EAE805}" type="presOf" srcId="{A5503E42-C277-3648-8E23-DD0B9BCB2300}" destId="{614D3131-2DB0-AA41-A793-6A290B0DFE7A}" srcOrd="0" destOrd="0" presId="urn:microsoft.com/office/officeart/2005/8/layout/cycle6"/>
    <dgm:cxn modelId="{828CDDC9-42B0-1A4F-AA2D-1E540F60FE17}" type="presOf" srcId="{DAFE95C7-FA59-6B41-B3B8-0EA7BF45985E}" destId="{378E28AE-EAE7-E643-A94C-3288F954C1E0}" srcOrd="0" destOrd="0" presId="urn:microsoft.com/office/officeart/2005/8/layout/cycle6"/>
    <dgm:cxn modelId="{983A15D5-BADA-874C-B20D-87480F84EC4F}" type="presOf" srcId="{6249B397-C691-5145-9FC4-8B949C656617}" destId="{B805DD4F-0532-2B46-A3FF-7BFE3B2625DE}" srcOrd="0" destOrd="0" presId="urn:microsoft.com/office/officeart/2005/8/layout/cycle6"/>
    <dgm:cxn modelId="{D10B4185-796B-204C-BA32-280534358E70}" type="presParOf" srcId="{B805DD4F-0532-2B46-A3FF-7BFE3B2625DE}" destId="{614D3131-2DB0-AA41-A793-6A290B0DFE7A}" srcOrd="0" destOrd="0" presId="urn:microsoft.com/office/officeart/2005/8/layout/cycle6"/>
    <dgm:cxn modelId="{52E4DBF1-E94C-8C41-9B99-D113A71904D4}" type="presParOf" srcId="{B805DD4F-0532-2B46-A3FF-7BFE3B2625DE}" destId="{E7AEF070-8097-8C4D-BE7E-D03FE4235A93}" srcOrd="1" destOrd="0" presId="urn:microsoft.com/office/officeart/2005/8/layout/cycle6"/>
    <dgm:cxn modelId="{C015EC4C-FE63-A24D-A1A4-2EBC2A0F3B32}" type="presParOf" srcId="{B805DD4F-0532-2B46-A3FF-7BFE3B2625DE}" destId="{FA36CBCD-2602-7849-AFD5-319C295C4B1F}" srcOrd="2" destOrd="0" presId="urn:microsoft.com/office/officeart/2005/8/layout/cycle6"/>
    <dgm:cxn modelId="{06BEE5E8-1E91-DF41-A2A6-55C22007D95E}" type="presParOf" srcId="{B805DD4F-0532-2B46-A3FF-7BFE3B2625DE}" destId="{378E28AE-EAE7-E643-A94C-3288F954C1E0}" srcOrd="3" destOrd="0" presId="urn:microsoft.com/office/officeart/2005/8/layout/cycle6"/>
    <dgm:cxn modelId="{2839D01E-9C4B-B549-99FB-18ABCCFD0E2B}" type="presParOf" srcId="{B805DD4F-0532-2B46-A3FF-7BFE3B2625DE}" destId="{9A4F1805-8A96-1B4B-A649-F00CAE96A26B}" srcOrd="4" destOrd="0" presId="urn:microsoft.com/office/officeart/2005/8/layout/cycle6"/>
    <dgm:cxn modelId="{7FA86D22-3422-7F4B-A923-FE6812269FF0}" type="presParOf" srcId="{B805DD4F-0532-2B46-A3FF-7BFE3B2625DE}" destId="{835E582B-F04C-5D44-B69B-DD77397FE94A}" srcOrd="5" destOrd="0" presId="urn:microsoft.com/office/officeart/2005/8/layout/cycle6"/>
    <dgm:cxn modelId="{172658B4-8B52-EE40-BE02-494D8605EA6E}" type="presParOf" srcId="{B805DD4F-0532-2B46-A3FF-7BFE3B2625DE}" destId="{69BF0D63-9DE6-0B4B-BD3D-2ADDEFE4CCA1}" srcOrd="6" destOrd="0" presId="urn:microsoft.com/office/officeart/2005/8/layout/cycle6"/>
    <dgm:cxn modelId="{5572D04A-5F21-2B4C-9017-CDE7BA47ED5E}" type="presParOf" srcId="{B805DD4F-0532-2B46-A3FF-7BFE3B2625DE}" destId="{841F8E5C-97E6-F141-B4E1-F6AE417FE676}" srcOrd="7" destOrd="0" presId="urn:microsoft.com/office/officeart/2005/8/layout/cycle6"/>
    <dgm:cxn modelId="{B8DA316B-A288-3549-ADC8-A88DF3581FD5}" type="presParOf" srcId="{B805DD4F-0532-2B46-A3FF-7BFE3B2625DE}" destId="{C18723C6-B020-234C-99B2-3BEA3F05BEF0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7A693-BC79-1D48-B779-E37C744448FF}">
      <dsp:nvSpPr>
        <dsp:cNvPr id="0" name=""/>
        <dsp:cNvSpPr/>
      </dsp:nvSpPr>
      <dsp:spPr>
        <a:xfrm>
          <a:off x="1611748" y="0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Dockerfile</a:t>
          </a:r>
          <a:endParaRPr lang="en-GB" sz="3100" kern="1200" dirty="0"/>
        </a:p>
      </dsp:txBody>
      <dsp:txXfrm>
        <a:off x="1643610" y="31862"/>
        <a:ext cx="1894378" cy="1024110"/>
      </dsp:txXfrm>
    </dsp:sp>
    <dsp:sp modelId="{6032285C-67D4-7C42-94BF-5D2E9FF3641E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1155824"/>
        <a:ext cx="293715" cy="285556"/>
      </dsp:txXfrm>
    </dsp:sp>
    <dsp:sp modelId="{78F5DB3B-4C06-5443-9D38-232F1AB0E5C4}">
      <dsp:nvSpPr>
        <dsp:cNvPr id="0" name=""/>
        <dsp:cNvSpPr/>
      </dsp:nvSpPr>
      <dsp:spPr>
        <a:xfrm>
          <a:off x="1611748" y="1631751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Image</a:t>
          </a:r>
        </a:p>
      </dsp:txBody>
      <dsp:txXfrm>
        <a:off x="1643610" y="1663613"/>
        <a:ext cx="1894378" cy="1024110"/>
      </dsp:txXfrm>
    </dsp:sp>
    <dsp:sp modelId="{384D368D-4FE7-C24A-8FA1-F0AD0F3B472E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2787576"/>
        <a:ext cx="293715" cy="285556"/>
      </dsp:txXfrm>
    </dsp:sp>
    <dsp:sp modelId="{922664C0-A84C-FB4A-89B2-124907AD1757}">
      <dsp:nvSpPr>
        <dsp:cNvPr id="0" name=""/>
        <dsp:cNvSpPr/>
      </dsp:nvSpPr>
      <dsp:spPr>
        <a:xfrm>
          <a:off x="1611748" y="3263503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Container</a:t>
          </a:r>
        </a:p>
      </dsp:txBody>
      <dsp:txXfrm>
        <a:off x="1643610" y="3295365"/>
        <a:ext cx="1894378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67F33-9778-A243-8BE4-1B55A2E06FB3}">
      <dsp:nvSpPr>
        <dsp:cNvPr id="0" name=""/>
        <dsp:cNvSpPr/>
      </dsp:nvSpPr>
      <dsp:spPr>
        <a:xfrm>
          <a:off x="1168476" y="43513"/>
          <a:ext cx="2262695" cy="22626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Abstraction</a:t>
          </a:r>
          <a:endParaRPr lang="en-NO" sz="1100" kern="1200"/>
        </a:p>
      </dsp:txBody>
      <dsp:txXfrm>
        <a:off x="1429556" y="348107"/>
        <a:ext cx="1740535" cy="717970"/>
      </dsp:txXfrm>
    </dsp:sp>
    <dsp:sp modelId="{9B45327F-A3D9-D84E-A0BE-D5D04037E730}">
      <dsp:nvSpPr>
        <dsp:cNvPr id="0" name=""/>
        <dsp:cNvSpPr/>
      </dsp:nvSpPr>
      <dsp:spPr>
        <a:xfrm>
          <a:off x="2169283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Encapsulation</a:t>
          </a:r>
          <a:endParaRPr lang="en-NO" sz="1100" kern="1200"/>
        </a:p>
      </dsp:txBody>
      <dsp:txXfrm>
        <a:off x="3387658" y="1305401"/>
        <a:ext cx="870267" cy="1740535"/>
      </dsp:txXfrm>
    </dsp:sp>
    <dsp:sp modelId="{9DF02ABC-7D63-D04B-BF26-696E63058425}">
      <dsp:nvSpPr>
        <dsp:cNvPr id="0" name=""/>
        <dsp:cNvSpPr/>
      </dsp:nvSpPr>
      <dsp:spPr>
        <a:xfrm>
          <a:off x="1168476" y="2045128"/>
          <a:ext cx="2262695" cy="2262695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Inheritance</a:t>
          </a:r>
          <a:endParaRPr lang="en-NO" sz="1100" kern="1200"/>
        </a:p>
      </dsp:txBody>
      <dsp:txXfrm>
        <a:off x="1429556" y="3285260"/>
        <a:ext cx="1740535" cy="717970"/>
      </dsp:txXfrm>
    </dsp:sp>
    <dsp:sp modelId="{A98101F6-56E0-7B41-95B9-7D88D96EB21A}">
      <dsp:nvSpPr>
        <dsp:cNvPr id="0" name=""/>
        <dsp:cNvSpPr/>
      </dsp:nvSpPr>
      <dsp:spPr>
        <a:xfrm>
          <a:off x="167668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Polymorphism</a:t>
          </a:r>
          <a:endParaRPr lang="en-NO" sz="1100" kern="1200"/>
        </a:p>
      </dsp:txBody>
      <dsp:txXfrm>
        <a:off x="341721" y="1305401"/>
        <a:ext cx="870267" cy="1740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1272F-E131-294C-9880-5A6488A89BC3}">
      <dsp:nvSpPr>
        <dsp:cNvPr id="0" name=""/>
        <dsp:cNvSpPr/>
      </dsp:nvSpPr>
      <dsp:spPr>
        <a:xfrm>
          <a:off x="1323498" y="54391"/>
          <a:ext cx="2610802" cy="261080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/>
            <a:t>DRY/Gjenbruk</a:t>
          </a:r>
          <a:endParaRPr lang="en-NO" sz="1400" kern="1200"/>
        </a:p>
      </dsp:txBody>
      <dsp:txXfrm>
        <a:off x="1671605" y="511282"/>
        <a:ext cx="1914588" cy="1174861"/>
      </dsp:txXfrm>
    </dsp:sp>
    <dsp:sp modelId="{60374EE6-68DE-AF42-99C7-536E96F915C9}">
      <dsp:nvSpPr>
        <dsp:cNvPr id="0" name=""/>
        <dsp:cNvSpPr/>
      </dsp:nvSpPr>
      <dsp:spPr>
        <a:xfrm>
          <a:off x="2265563" y="1686143"/>
          <a:ext cx="2610802" cy="261080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 err="1"/>
            <a:t>Ortogonalitet</a:t>
          </a:r>
          <a:r>
            <a:rPr lang="nb-NO" sz="1400" kern="1200" dirty="0"/>
            <a:t>/kobling</a:t>
          </a:r>
          <a:endParaRPr lang="en-NO" sz="1400" kern="1200" dirty="0"/>
        </a:p>
      </dsp:txBody>
      <dsp:txXfrm>
        <a:off x="3064033" y="2360600"/>
        <a:ext cx="1566481" cy="1435941"/>
      </dsp:txXfrm>
    </dsp:sp>
    <dsp:sp modelId="{3FFD3593-596A-C740-9CFE-844D0E3BBB05}">
      <dsp:nvSpPr>
        <dsp:cNvPr id="0" name=""/>
        <dsp:cNvSpPr/>
      </dsp:nvSpPr>
      <dsp:spPr>
        <a:xfrm>
          <a:off x="381433" y="1686143"/>
          <a:ext cx="2610802" cy="261080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/>
            <a:t>Abstraksjon og innkapsling</a:t>
          </a:r>
          <a:endParaRPr lang="en-NO" sz="1400" kern="1200"/>
        </a:p>
      </dsp:txBody>
      <dsp:txXfrm>
        <a:off x="627284" y="2360600"/>
        <a:ext cx="1566481" cy="1435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D3131-2DB0-AA41-A793-6A290B0DFE7A}">
      <dsp:nvSpPr>
        <dsp:cNvPr id="0" name=""/>
        <dsp:cNvSpPr/>
      </dsp:nvSpPr>
      <dsp:spPr>
        <a:xfrm>
          <a:off x="1241279" y="805"/>
          <a:ext cx="1092884" cy="7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Withdraw</a:t>
          </a:r>
        </a:p>
      </dsp:txBody>
      <dsp:txXfrm>
        <a:off x="1275957" y="35483"/>
        <a:ext cx="1023528" cy="641018"/>
      </dsp:txXfrm>
    </dsp:sp>
    <dsp:sp modelId="{FA36CBCD-2602-7849-AFD5-319C295C4B1F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1502232" y="179039"/>
              </a:moveTo>
              <a:arcTo wR="947842" hR="947842" stAng="18347740" swAng="36486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E28AE-EAE7-E643-A94C-3288F954C1E0}">
      <dsp:nvSpPr>
        <dsp:cNvPr id="0" name=""/>
        <dsp:cNvSpPr/>
      </dsp:nvSpPr>
      <dsp:spPr>
        <a:xfrm>
          <a:off x="2062135" y="1422568"/>
          <a:ext cx="1092884" cy="7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Deposit</a:t>
          </a:r>
        </a:p>
      </dsp:txBody>
      <dsp:txXfrm>
        <a:off x="2096813" y="1457246"/>
        <a:ext cx="1023528" cy="641018"/>
      </dsp:txXfrm>
    </dsp:sp>
    <dsp:sp modelId="{835E582B-F04C-5D44-B69B-DD77397FE94A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1399115" y="1781364"/>
              </a:moveTo>
              <a:arcTo wR="947842" hR="947842" stAng="3694119" swAng="341176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F0D63-9DE6-0B4B-BD3D-2ADDEFE4CCA1}">
      <dsp:nvSpPr>
        <dsp:cNvPr id="0" name=""/>
        <dsp:cNvSpPr/>
      </dsp:nvSpPr>
      <dsp:spPr>
        <a:xfrm>
          <a:off x="420423" y="1422568"/>
          <a:ext cx="1092884" cy="7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Transfer</a:t>
          </a:r>
        </a:p>
      </dsp:txBody>
      <dsp:txXfrm>
        <a:off x="455101" y="1457246"/>
        <a:ext cx="1023528" cy="641018"/>
      </dsp:txXfrm>
    </dsp:sp>
    <dsp:sp modelId="{C18723C6-B020-234C-99B2-3BEA3F05BEF0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6293" y="1056884"/>
              </a:moveTo>
              <a:arcTo wR="947842" hR="947842" stAng="10403634" swAng="36486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D3131-2DB0-AA41-A793-6A290B0DFE7A}">
      <dsp:nvSpPr>
        <dsp:cNvPr id="0" name=""/>
        <dsp:cNvSpPr/>
      </dsp:nvSpPr>
      <dsp:spPr>
        <a:xfrm>
          <a:off x="1241279" y="805"/>
          <a:ext cx="1092884" cy="7103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Customer</a:t>
          </a:r>
        </a:p>
      </dsp:txBody>
      <dsp:txXfrm>
        <a:off x="1275957" y="35483"/>
        <a:ext cx="1023528" cy="641018"/>
      </dsp:txXfrm>
    </dsp:sp>
    <dsp:sp modelId="{FA36CBCD-2602-7849-AFD5-319C295C4B1F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1502232" y="179039"/>
              </a:moveTo>
              <a:arcTo wR="947842" hR="947842" stAng="18347740" swAng="364862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E28AE-EAE7-E643-A94C-3288F954C1E0}">
      <dsp:nvSpPr>
        <dsp:cNvPr id="0" name=""/>
        <dsp:cNvSpPr/>
      </dsp:nvSpPr>
      <dsp:spPr>
        <a:xfrm>
          <a:off x="2062135" y="1422568"/>
          <a:ext cx="1092884" cy="7103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Money</a:t>
          </a:r>
        </a:p>
      </dsp:txBody>
      <dsp:txXfrm>
        <a:off x="2096813" y="1457246"/>
        <a:ext cx="1023528" cy="641018"/>
      </dsp:txXfrm>
    </dsp:sp>
    <dsp:sp modelId="{835E582B-F04C-5D44-B69B-DD77397FE94A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1399115" y="1781364"/>
              </a:moveTo>
              <a:arcTo wR="947842" hR="947842" stAng="3694119" swAng="341176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F0D63-9DE6-0B4B-BD3D-2ADDEFE4CCA1}">
      <dsp:nvSpPr>
        <dsp:cNvPr id="0" name=""/>
        <dsp:cNvSpPr/>
      </dsp:nvSpPr>
      <dsp:spPr>
        <a:xfrm>
          <a:off x="420423" y="1422568"/>
          <a:ext cx="1092884" cy="7103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Account</a:t>
          </a:r>
        </a:p>
      </dsp:txBody>
      <dsp:txXfrm>
        <a:off x="455101" y="1457246"/>
        <a:ext cx="1023528" cy="641018"/>
      </dsp:txXfrm>
    </dsp:sp>
    <dsp:sp modelId="{C18723C6-B020-234C-99B2-3BEA3F05BEF0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6293" y="1056884"/>
              </a:moveTo>
              <a:arcTo wR="947842" hR="947842" stAng="10403634" swAng="364862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19ABD-5ECD-AF4B-8A6A-271D264ABC4C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F59C1-2D36-E94B-B92C-B183D0F5112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904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Byggestenene</a:t>
            </a:r>
            <a:r>
              <a:rPr lang="nb-NO" dirty="0"/>
              <a:t>  og verktøy i objektorientering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0484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Procedural</a:t>
            </a:r>
            <a:r>
              <a:rPr lang="nb-NO" dirty="0"/>
              <a:t> (prosedyre) kommer fra det som ble kalt «</a:t>
            </a:r>
            <a:r>
              <a:rPr lang="nb-NO" dirty="0" err="1"/>
              <a:t>Structured</a:t>
            </a:r>
            <a:r>
              <a:rPr lang="nb-NO" dirty="0"/>
              <a:t> </a:t>
            </a:r>
            <a:r>
              <a:rPr lang="nb-NO" dirty="0" err="1"/>
              <a:t>programming</a:t>
            </a:r>
            <a:r>
              <a:rPr lang="nb-NO" dirty="0"/>
              <a:t>».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www.freepik.com</a:t>
            </a:r>
            <a:r>
              <a:rPr lang="nb-NO" dirty="0"/>
              <a:t>/</a:t>
            </a:r>
            <a:r>
              <a:rPr lang="nb-NO" dirty="0" err="1"/>
              <a:t>free-vector</a:t>
            </a:r>
            <a:r>
              <a:rPr lang="nb-NO" dirty="0"/>
              <a:t>/back-man-withdraw-money-from-atm-machine_27541672.htm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713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bit.ly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solid_code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Robert Martin (Uncle Bob)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8230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/wiki/Single-</a:t>
            </a:r>
            <a:r>
              <a:rPr lang="nb-NO" dirty="0" err="1"/>
              <a:t>responsibility_principle</a:t>
            </a:r>
            <a:endParaRPr lang="nb-NO" dirty="0"/>
          </a:p>
          <a:p>
            <a:endParaRPr lang="nb-NO" dirty="0"/>
          </a:p>
          <a:p>
            <a:r>
              <a:rPr lang="nb-NO" dirty="0"/>
              <a:t>Hver klasse skal ha ett ansvar. Om man i beskrivelsen av klassen må bruke ordet «og», er det et tegn på at man bryter prinsippet. Navnet på en klasse kan også være en pekepinn; (manager, </a:t>
            </a:r>
            <a:r>
              <a:rPr lang="nb-NO" dirty="0" err="1"/>
              <a:t>utils</a:t>
            </a:r>
            <a:r>
              <a:rPr lang="nb-NO" dirty="0"/>
              <a:t>, </a:t>
            </a:r>
            <a:r>
              <a:rPr lang="nb-NO" dirty="0" err="1"/>
              <a:t>helper</a:t>
            </a:r>
            <a:r>
              <a:rPr lang="nb-NO" dirty="0"/>
              <a:t> </a:t>
            </a:r>
            <a:r>
              <a:rPr lang="nb-NO" dirty="0" err="1"/>
              <a:t>etc</a:t>
            </a:r>
            <a:r>
              <a:rPr lang="nb-NO" dirty="0"/>
              <a:t>)</a:t>
            </a:r>
          </a:p>
          <a:p>
            <a:r>
              <a:rPr lang="nb-NO" dirty="0"/>
              <a:t>Dette prinsippet kan anvendes på flere nivåer: variabel, klasse, metode, tjeneste.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717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medium.com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/@cramirez92/s-o-l-i-d-the-first-5-priciples-of-object-oriented-design-with-javascript-790f6ac9b9fa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stackoverflow.com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/questions/10620022/what-is-an-example-of-the-single-responsibility-principle</a:t>
            </a:r>
            <a:endParaRPr lang="en-GB" b="0" dirty="0">
              <a:effectLst/>
            </a:endParaRPr>
          </a:p>
          <a:p>
            <a:endParaRPr lang="en-GB" dirty="0"/>
          </a:p>
          <a:p>
            <a:r>
              <a:rPr lang="en-GB" dirty="0"/>
              <a:t>Area calculator </a:t>
            </a:r>
            <a:r>
              <a:rPr lang="en-GB" dirty="0" err="1"/>
              <a:t>gjør</a:t>
            </a:r>
            <a:r>
              <a:rPr lang="en-GB" dirty="0"/>
              <a:t> to ting: </a:t>
            </a:r>
            <a:r>
              <a:rPr lang="en-GB" dirty="0" err="1"/>
              <a:t>Regner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_</a:t>
            </a:r>
            <a:r>
              <a:rPr lang="en-GB" dirty="0" err="1"/>
              <a:t>og</a:t>
            </a:r>
            <a:r>
              <a:rPr lang="en-GB" dirty="0"/>
              <a:t>_ </a:t>
            </a:r>
            <a:r>
              <a:rPr lang="en-GB" dirty="0" err="1"/>
              <a:t>definerer</a:t>
            </a:r>
            <a:r>
              <a:rPr lang="en-GB" dirty="0"/>
              <a:t> </a:t>
            </a:r>
            <a:r>
              <a:rPr lang="en-GB" dirty="0" err="1"/>
              <a:t>visning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Person </a:t>
            </a:r>
            <a:r>
              <a:rPr lang="en-GB" dirty="0" err="1"/>
              <a:t>bør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ha </a:t>
            </a:r>
            <a:r>
              <a:rPr lang="en-GB" dirty="0" err="1"/>
              <a:t>ansvaret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validere</a:t>
            </a:r>
            <a:r>
              <a:rPr lang="en-GB" dirty="0"/>
              <a:t> e-post</a:t>
            </a:r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9555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/wiki/Open%E2%80%93closed_principle</a:t>
            </a:r>
          </a:p>
          <a:p>
            <a:endParaRPr lang="nb-NO" dirty="0"/>
          </a:p>
          <a:p>
            <a:r>
              <a:rPr lang="nb-NO" dirty="0"/>
              <a:t>Dette kan oppnås med arv eller </a:t>
            </a:r>
            <a:r>
              <a:rPr lang="nb-NO" dirty="0" err="1"/>
              <a:t>interfaces</a:t>
            </a:r>
            <a:r>
              <a:rPr lang="nb-NO" dirty="0"/>
              <a:t> (gir mindre kobling). Endring i en klasse skal ikke påvirke konsumentene av 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9494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http://</a:t>
            </a:r>
            <a:r>
              <a:rPr lang="nb-NO" dirty="0" err="1"/>
              <a:t>joelabrahamsson.com</a:t>
            </a:r>
            <a:r>
              <a:rPr lang="nb-NO" dirty="0"/>
              <a:t>/a-simple-</a:t>
            </a:r>
            <a:r>
              <a:rPr lang="nb-NO" dirty="0" err="1"/>
              <a:t>example</a:t>
            </a:r>
            <a:r>
              <a:rPr lang="nb-NO" dirty="0"/>
              <a:t>-</a:t>
            </a:r>
            <a:r>
              <a:rPr lang="nb-NO" dirty="0" err="1"/>
              <a:t>of-the-openclosed-principle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/>
              <a:t>Area takler ikke at det kommer flere typer </a:t>
            </a:r>
            <a:r>
              <a:rPr lang="nb-NO" dirty="0" err="1"/>
              <a:t>shape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426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Liskov_substitution_principle</a:t>
            </a:r>
            <a:endParaRPr lang="nb-NO" dirty="0"/>
          </a:p>
          <a:p>
            <a:endParaRPr lang="nb-NO" dirty="0"/>
          </a:p>
          <a:p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As per the LSP, </a:t>
            </a:r>
            <a:r>
              <a:rPr lang="en-GB" b="0" i="1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functions that use references to base classes must be able to use objects of the derived class without knowing it</a:t>
            </a:r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. In simple words, derived classes must be substitutable for the base class. 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347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dzone.com</a:t>
            </a:r>
            <a:r>
              <a:rPr lang="nb-NO" dirty="0"/>
              <a:t>/</a:t>
            </a:r>
            <a:r>
              <a:rPr lang="nb-NO" dirty="0" err="1"/>
              <a:t>articles</a:t>
            </a:r>
            <a:r>
              <a:rPr lang="nb-NO" dirty="0"/>
              <a:t>/</a:t>
            </a:r>
            <a:r>
              <a:rPr lang="nb-NO" dirty="0" err="1"/>
              <a:t>the-liskov-substitution-principle-with-examples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Square</a:t>
            </a:r>
            <a:r>
              <a:rPr lang="nb-NO" dirty="0"/>
              <a:t> bryter forventningene til en konsument av </a:t>
            </a:r>
            <a:r>
              <a:rPr lang="nb-NO" dirty="0" err="1"/>
              <a:t>Rectangle</a:t>
            </a:r>
            <a:r>
              <a:rPr lang="nb-NO" dirty="0"/>
              <a:t>. Fordi den setter begge verdier når man setter en av dem.</a:t>
            </a:r>
          </a:p>
          <a:p>
            <a:endParaRPr lang="nb-NO" dirty="0"/>
          </a:p>
          <a:p>
            <a:r>
              <a:rPr lang="nb-NO" dirty="0"/>
              <a:t> </a:t>
            </a:r>
            <a:r>
              <a:rPr lang="nb-NO" dirty="0" err="1"/>
              <a:t>public</a:t>
            </a:r>
            <a:r>
              <a:rPr lang="nb-NO" dirty="0"/>
              <a:t> </a:t>
            </a:r>
            <a:r>
              <a:rPr lang="nb-NO" dirty="0" err="1"/>
              <a:t>void</a:t>
            </a:r>
            <a:r>
              <a:rPr lang="nb-NO" dirty="0"/>
              <a:t> </a:t>
            </a:r>
            <a:r>
              <a:rPr lang="nb-NO" dirty="0" err="1"/>
              <a:t>calculateArea</a:t>
            </a:r>
            <a:r>
              <a:rPr lang="nb-NO" dirty="0"/>
              <a:t>(</a:t>
            </a:r>
            <a:r>
              <a:rPr lang="nb-NO" dirty="0" err="1"/>
              <a:t>Rectangle</a:t>
            </a:r>
            <a:r>
              <a:rPr lang="nb-NO" dirty="0"/>
              <a:t> r) {</a:t>
            </a:r>
          </a:p>
          <a:p>
            <a:r>
              <a:rPr lang="nb-NO" dirty="0"/>
              <a:t>        </a:t>
            </a:r>
            <a:r>
              <a:rPr lang="nb-NO" dirty="0" err="1"/>
              <a:t>r.setBreadth</a:t>
            </a:r>
            <a:r>
              <a:rPr lang="nb-NO" dirty="0"/>
              <a:t>(2);</a:t>
            </a:r>
          </a:p>
          <a:p>
            <a:r>
              <a:rPr lang="nb-NO" dirty="0"/>
              <a:t>        </a:t>
            </a:r>
            <a:r>
              <a:rPr lang="nb-NO" dirty="0" err="1"/>
              <a:t>r.setLength</a:t>
            </a:r>
            <a:r>
              <a:rPr lang="nb-NO" dirty="0"/>
              <a:t>(3);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Area</a:t>
            </a:r>
          </a:p>
          <a:p>
            <a:r>
              <a:rPr lang="nb-NO" dirty="0"/>
              <a:t>        // 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area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rectangle</a:t>
            </a:r>
            <a:r>
              <a:rPr lang="nb-NO" dirty="0"/>
              <a:t> is </a:t>
            </a:r>
            <a:r>
              <a:rPr lang="nb-NO" dirty="0" err="1"/>
              <a:t>equal</a:t>
            </a:r>
            <a:r>
              <a:rPr lang="nb-NO" dirty="0"/>
              <a:t> to 6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r.getArea</a:t>
            </a:r>
            <a:r>
              <a:rPr lang="nb-NO" dirty="0"/>
              <a:t>() == 6 : </a:t>
            </a:r>
            <a:r>
              <a:rPr lang="nb-NO" dirty="0" err="1"/>
              <a:t>printError</a:t>
            </a:r>
            <a:r>
              <a:rPr lang="nb-NO" dirty="0"/>
              <a:t>("area", r);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&amp; </a:t>
            </a:r>
            <a:r>
              <a:rPr lang="nb-NO" dirty="0" err="1"/>
              <a:t>Breadth</a:t>
            </a:r>
            <a:endParaRPr lang="nb-NO" dirty="0"/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3 and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breadth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2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r.getLength</a:t>
            </a:r>
            <a:r>
              <a:rPr lang="nb-NO" dirty="0"/>
              <a:t>() == 3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length</a:t>
            </a:r>
            <a:r>
              <a:rPr lang="nb-NO" dirty="0"/>
              <a:t>", r);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r.getBreadth</a:t>
            </a:r>
            <a:r>
              <a:rPr lang="nb-NO" dirty="0"/>
              <a:t>() == 2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breadth</a:t>
            </a:r>
            <a:r>
              <a:rPr lang="nb-NO" dirty="0"/>
              <a:t>", r);</a:t>
            </a:r>
          </a:p>
          <a:p>
            <a:r>
              <a:rPr lang="nb-NO" dirty="0"/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9567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Interface_segregation_principle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805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Kontrakter kan splittes opp, slik at man ikke drar irrelevante kontrakter inn på steder der de ikke hører hjemme.</a:t>
            </a:r>
          </a:p>
          <a:p>
            <a:r>
              <a:rPr lang="nb-NO" dirty="0"/>
              <a:t>Konfigurasjon er et vanlig og enkelt eksempel.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5121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672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 er et nyttig hjelpemiddel for å unngå dette.</a:t>
            </a:r>
          </a:p>
          <a:p>
            <a:endParaRPr lang="nb-NO" dirty="0"/>
          </a:p>
          <a:p>
            <a:r>
              <a:rPr lang="nb-NO" dirty="0"/>
              <a:t>Koden bør ikke være avhengig av å vite _hvor_ sine avhengigheter finnes og hvordan de aktiveres.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3820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Det motsatt er anti-</a:t>
            </a:r>
            <a:r>
              <a:rPr lang="nb-NO" dirty="0" err="1"/>
              <a:t>patterns</a:t>
            </a:r>
            <a:r>
              <a:rPr lang="nb-NO" dirty="0"/>
              <a:t>: </a:t>
            </a:r>
            <a:r>
              <a:rPr lang="en-GB" dirty="0" err="1"/>
              <a:t>Standardiserte</a:t>
            </a:r>
            <a:r>
              <a:rPr lang="en-GB" dirty="0"/>
              <a:t>, men </a:t>
            </a:r>
            <a:r>
              <a:rPr lang="en-GB" dirty="0" err="1"/>
              <a:t>uhensiktsmessige</a:t>
            </a:r>
            <a:r>
              <a:rPr lang="en-GB" dirty="0"/>
              <a:t> </a:t>
            </a:r>
            <a:r>
              <a:rPr lang="en-GB" dirty="0" err="1"/>
              <a:t>måter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løse</a:t>
            </a:r>
            <a:r>
              <a:rPr lang="en-GB" dirty="0"/>
              <a:t> </a:t>
            </a:r>
            <a:r>
              <a:rPr lang="en-GB" dirty="0" err="1"/>
              <a:t>kjente</a:t>
            </a:r>
            <a:r>
              <a:rPr lang="en-GB" dirty="0"/>
              <a:t> </a:t>
            </a:r>
            <a:r>
              <a:rPr lang="en-GB" dirty="0" err="1"/>
              <a:t>problemer</a:t>
            </a:r>
            <a:r>
              <a:rPr lang="en-GB" dirty="0"/>
              <a:t> </a:t>
            </a:r>
            <a:r>
              <a:rPr lang="en-GB" dirty="0" err="1"/>
              <a:t>på</a:t>
            </a:r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3239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er et poeng å bruke språket idiomatisk; i henhold til det det er designet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8162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Delt inn i: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Creational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(</a:t>
            </a:r>
            <a:r>
              <a:rPr lang="nb-NO" dirty="0" err="1"/>
              <a:t>Factory</a:t>
            </a:r>
            <a:r>
              <a:rPr lang="nb-NO" dirty="0"/>
              <a:t>, Singleton, Prototype)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Structural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(Adapter, </a:t>
            </a:r>
            <a:r>
              <a:rPr lang="nb-NO" dirty="0" err="1"/>
              <a:t>Decorator</a:t>
            </a:r>
            <a:r>
              <a:rPr lang="nb-NO" dirty="0"/>
              <a:t>, </a:t>
            </a:r>
            <a:r>
              <a:rPr lang="nb-NO" dirty="0" err="1"/>
              <a:t>Facade</a:t>
            </a:r>
            <a:r>
              <a:rPr lang="nb-NO" dirty="0"/>
              <a:t>, </a:t>
            </a:r>
            <a:r>
              <a:rPr lang="nb-NO" dirty="0" err="1"/>
              <a:t>Flyweight</a:t>
            </a:r>
            <a:r>
              <a:rPr lang="nb-NO" dirty="0"/>
              <a:t>, Proxy)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Behavioral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(</a:t>
            </a:r>
            <a:r>
              <a:rPr lang="nb-NO" dirty="0" err="1"/>
              <a:t>Command</a:t>
            </a:r>
            <a:r>
              <a:rPr lang="nb-NO" dirty="0"/>
              <a:t>, Chain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Responsibility</a:t>
            </a:r>
            <a:r>
              <a:rPr lang="nb-NO" dirty="0"/>
              <a:t>, </a:t>
            </a:r>
            <a:r>
              <a:rPr lang="nb-NO" dirty="0" err="1"/>
              <a:t>Iterator</a:t>
            </a:r>
            <a:r>
              <a:rPr lang="nb-NO" dirty="0"/>
              <a:t>, </a:t>
            </a:r>
            <a:r>
              <a:rPr lang="nb-NO" dirty="0" err="1"/>
              <a:t>Mediator</a:t>
            </a:r>
            <a:r>
              <a:rPr lang="nb-NO" dirty="0"/>
              <a:t>, Memento, Observer, </a:t>
            </a:r>
            <a:r>
              <a:rPr lang="nb-NO" dirty="0" err="1"/>
              <a:t>Strategy</a:t>
            </a:r>
            <a:r>
              <a:rPr lang="nb-NO" dirty="0"/>
              <a:t>, Visitor)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853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/design-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facade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handler om å tenke at koden din skal være enkel og morsom å bruke for andre utviklere. Definer koden din med et </a:t>
            </a:r>
            <a:r>
              <a:rPr lang="nb-NO" dirty="0" err="1"/>
              <a:t>api</a:t>
            </a:r>
            <a:r>
              <a:rPr lang="nb-NO" dirty="0"/>
              <a:t> til omverdenen. (Andre utviklere kan inkludere deg selv)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62711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/design-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factory-method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4123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Abstract Factory design pattern solves problems like:</a:t>
            </a:r>
          </a:p>
          <a:p>
            <a:endParaRPr dirty="0"/>
          </a:p>
          <a:p>
            <a:r>
              <a:rPr dirty="0"/>
              <a:t>How can an application be independent of how its objects are created?</a:t>
            </a:r>
          </a:p>
          <a:p>
            <a:r>
              <a:rPr dirty="0"/>
              <a:t>How can a class be independent of how the objects it requires are created?</a:t>
            </a:r>
          </a:p>
          <a:p>
            <a:r>
              <a:rPr dirty="0"/>
              <a:t>How can families of related or dependent objects be created?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/design-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abstract-factory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1368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Ofte</a:t>
            </a:r>
            <a:r>
              <a:rPr dirty="0"/>
              <a:t> </a:t>
            </a:r>
            <a:r>
              <a:rPr dirty="0" err="1"/>
              <a:t>regnet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et anti-pattern, med </a:t>
            </a:r>
            <a:r>
              <a:rPr dirty="0" err="1"/>
              <a:t>mindre</a:t>
            </a:r>
            <a:r>
              <a:rPr dirty="0"/>
              <a:t> det </a:t>
            </a:r>
            <a:r>
              <a:rPr dirty="0" err="1"/>
              <a:t>implementeres</a:t>
            </a:r>
            <a:r>
              <a:rPr dirty="0"/>
              <a:t> med IOC</a:t>
            </a:r>
            <a:r>
              <a:rPr lang="nb-NO" dirty="0"/>
              <a:t>.</a:t>
            </a:r>
          </a:p>
          <a:p>
            <a:r>
              <a:rPr lang="nb-NO" dirty="0"/>
              <a:t>I motsetning til statiske klasser, kan man bruke denne som en instans.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objekt kan representere det reelle objektet. </a:t>
            </a:r>
          </a:p>
          <a:p>
            <a:r>
              <a:rPr lang="nb-NO" dirty="0"/>
              <a:t>Det kan for eksempel være nyttig når det reelle objektet er kostbart å hente/opprette. Da kan en </a:t>
            </a:r>
            <a:r>
              <a:rPr lang="nb-NO" dirty="0" err="1"/>
              <a:t>proxy</a:t>
            </a:r>
            <a:r>
              <a:rPr lang="nb-NO" dirty="0"/>
              <a:t> implementere </a:t>
            </a:r>
            <a:r>
              <a:rPr lang="nb-NO" dirty="0" err="1"/>
              <a:t>lazy</a:t>
            </a:r>
            <a:r>
              <a:rPr lang="nb-NO" dirty="0"/>
              <a:t> </a:t>
            </a:r>
            <a:r>
              <a:rPr lang="nb-NO" dirty="0" err="1"/>
              <a:t>initiation</a:t>
            </a:r>
            <a:r>
              <a:rPr lang="nb-NO" dirty="0"/>
              <a:t>, slik at man ikke oppretter det kostbare objektet før man må.</a:t>
            </a:r>
          </a:p>
          <a:p>
            <a:r>
              <a:rPr lang="nb-NO" dirty="0"/>
              <a:t>Et annet eksempel, er om du vil </a:t>
            </a:r>
            <a:r>
              <a:rPr lang="nb-NO" dirty="0" err="1"/>
              <a:t>cache</a:t>
            </a:r>
            <a:r>
              <a:rPr lang="nb-NO" dirty="0"/>
              <a:t> resultater fra et kostbart nettverkskall. En </a:t>
            </a:r>
            <a:r>
              <a:rPr lang="nb-NO" dirty="0" err="1"/>
              <a:t>proxy</a:t>
            </a:r>
            <a:r>
              <a:rPr lang="nb-NO" dirty="0"/>
              <a:t> kan håndtere om </a:t>
            </a:r>
            <a:r>
              <a:rPr lang="nb-NO" dirty="0" err="1"/>
              <a:t>cachen</a:t>
            </a:r>
            <a:r>
              <a:rPr lang="nb-NO" dirty="0"/>
              <a:t> har resultatet eller ikke. Konsumentene vil ikke trenge å forholde seg til </a:t>
            </a:r>
            <a:r>
              <a:rPr lang="nb-NO" dirty="0" err="1"/>
              <a:t>cachen</a:t>
            </a:r>
            <a:r>
              <a:rPr lang="nb-NO" dirty="0"/>
              <a:t> overhodet.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3392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Implementert som events i .net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Dependency_injection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0787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pacman.ee</a:t>
            </a:r>
            <a:r>
              <a:rPr lang="nb-NO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villains.fandom.com</a:t>
            </a:r>
            <a:r>
              <a:rPr lang="nb-NO" dirty="0"/>
              <a:t>/wiki/</a:t>
            </a:r>
            <a:r>
              <a:rPr lang="nb-NO" dirty="0" err="1"/>
              <a:t>Ghosts</a:t>
            </a:r>
            <a:r>
              <a:rPr lang="nb-NO" dirty="0"/>
              <a:t>_(Pac-Man)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Finite-state_machine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0846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Implementere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machine</a:t>
            </a:r>
            <a:r>
              <a:rPr lang="nb-NO"/>
              <a:t> (?)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 bøtta nederst i alle arkitekturdiagrammene.</a:t>
            </a:r>
          </a:p>
          <a:p>
            <a:r>
              <a:rPr lang="nb-NO" dirty="0"/>
              <a:t>Dataene</a:t>
            </a:r>
            <a:r>
              <a:rPr lang="nb-NO" baseline="0" dirty="0"/>
              <a:t> er hjertet av applikasjonen, og på mange måter det viktigste.</a:t>
            </a:r>
          </a:p>
          <a:p>
            <a:r>
              <a:rPr lang="nb-NO" baseline="0" dirty="0"/>
              <a:t>Datatap er det vi kanskje mer enn noe annet forsøker å unngå.</a:t>
            </a:r>
          </a:p>
          <a:p>
            <a:r>
              <a:rPr lang="nb-NO" baseline="0" dirty="0"/>
              <a:t>Datamodellering har stor påvirkning på applikasjonens ytelse, og kan være kronglete å endre på.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0593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Ulike databaser dekker </a:t>
            </a:r>
            <a:r>
              <a:rPr lang="nb-NO"/>
              <a:t>ulike behov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4295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er et bilde som endrer seg kontinuerlig.</a:t>
            </a:r>
          </a:p>
          <a:p>
            <a:r>
              <a:rPr lang="nb-NO" dirty="0"/>
              <a:t>Noen kategorier:</a:t>
            </a:r>
          </a:p>
          <a:p>
            <a:r>
              <a:rPr lang="nb-NO" dirty="0" err="1"/>
              <a:t>Relational</a:t>
            </a:r>
            <a:endParaRPr lang="nb-NO" dirty="0"/>
          </a:p>
          <a:p>
            <a:r>
              <a:rPr lang="nb-NO" dirty="0"/>
              <a:t>Distribuert</a:t>
            </a:r>
          </a:p>
          <a:p>
            <a:r>
              <a:rPr lang="nb-NO" dirty="0"/>
              <a:t>Big data/ </a:t>
            </a:r>
            <a:r>
              <a:rPr lang="nb-NO" dirty="0" err="1"/>
              <a:t>Sharded</a:t>
            </a:r>
            <a:endParaRPr lang="nb-NO" dirty="0"/>
          </a:p>
          <a:p>
            <a:r>
              <a:rPr lang="nb-NO" dirty="0"/>
              <a:t>Graf</a:t>
            </a:r>
          </a:p>
          <a:p>
            <a:r>
              <a:rPr lang="nb-NO" dirty="0"/>
              <a:t>Key/Value</a:t>
            </a:r>
          </a:p>
          <a:p>
            <a:r>
              <a:rPr lang="nb-NO" dirty="0"/>
              <a:t>Filsystem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98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Grafdatabaseworkshop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2995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Jukselapp i </a:t>
            </a:r>
            <a:r>
              <a:rPr lang="nb-NO" dirty="0" err="1"/>
              <a:t>repoet</a:t>
            </a:r>
            <a:r>
              <a:rPr lang="nb-NO" dirty="0"/>
              <a:t>.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/bekk/</a:t>
            </a:r>
            <a:r>
              <a:rPr lang="nb-NO" dirty="0" err="1"/>
              <a:t>oppdrift_backend</a:t>
            </a:r>
            <a:r>
              <a:rPr lang="nb-NO" dirty="0"/>
              <a:t>/</a:t>
            </a:r>
            <a:r>
              <a:rPr lang="nb-NO" dirty="0" err="1"/>
              <a:t>blob</a:t>
            </a:r>
            <a:r>
              <a:rPr lang="nb-NO" dirty="0"/>
              <a:t>/</a:t>
            </a:r>
            <a:r>
              <a:rPr lang="nb-NO" dirty="0" err="1"/>
              <a:t>main</a:t>
            </a:r>
            <a:r>
              <a:rPr lang="nb-NO" dirty="0"/>
              <a:t>/del_1/</a:t>
            </a:r>
            <a:r>
              <a:rPr lang="nb-NO" dirty="0" err="1"/>
              <a:t>Docker_Jukselapp.md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8784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OLAP: Online </a:t>
            </a:r>
            <a:r>
              <a:rPr lang="nb-NO" dirty="0" err="1"/>
              <a:t>Analytical</a:t>
            </a:r>
            <a:r>
              <a:rPr lang="nb-NO" dirty="0"/>
              <a:t> Processing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support.microsoft.com</a:t>
            </a:r>
            <a:r>
              <a:rPr lang="nb-NO" dirty="0"/>
              <a:t>/en-</a:t>
            </a:r>
            <a:r>
              <a:rPr lang="nb-NO" dirty="0" err="1"/>
              <a:t>us</a:t>
            </a:r>
            <a:r>
              <a:rPr lang="nb-NO" dirty="0"/>
              <a:t>/</a:t>
            </a:r>
            <a:r>
              <a:rPr lang="nb-NO" dirty="0" err="1"/>
              <a:t>office</a:t>
            </a:r>
            <a:r>
              <a:rPr lang="nb-NO" dirty="0"/>
              <a:t>/overview-of-online-analytical-processing-olap-15d2cdde-f70b-4277-b009-ed732b75fdd6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Online_analytical_processing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www.contextures.com</a:t>
            </a:r>
            <a:r>
              <a:rPr lang="nb-NO" dirty="0"/>
              <a:t>/xlsampledata01.html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9174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Dokumentdatabaseworkshop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bekkopen</a:t>
            </a:r>
            <a:r>
              <a:rPr lang="nb-NO" dirty="0"/>
              <a:t>/databasekurs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7701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Database_normalization#Normal_forms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8170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/wiki/SQL</a:t>
            </a:r>
          </a:p>
          <a:p>
            <a:r>
              <a:rPr lang="nb-NO" dirty="0"/>
              <a:t>Brukes i all kommunikasjon med databasen.</a:t>
            </a:r>
          </a:p>
          <a:p>
            <a:r>
              <a:rPr lang="nb-NO" dirty="0"/>
              <a:t>Har funksjonalitet for data og </a:t>
            </a:r>
            <a:r>
              <a:rPr lang="nb-NO" dirty="0" err="1"/>
              <a:t>schema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620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styrer hva </a:t>
            </a:r>
            <a:r>
              <a:rPr lang="nb-NO" dirty="0" err="1"/>
              <a:t>scopet</a:t>
            </a:r>
            <a:r>
              <a:rPr lang="nb-NO" dirty="0"/>
              <a:t> er for variabler og verdier i spørringen.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1952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Bruk </a:t>
            </a:r>
            <a:r>
              <a:rPr lang="nb-NO" dirty="0" err="1"/>
              <a:t>Quick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r>
              <a:rPr lang="nb-NO" dirty="0"/>
              <a:t> i </a:t>
            </a:r>
            <a:r>
              <a:rPr lang="nb-NO" dirty="0" err="1"/>
              <a:t>IntelliJ</a:t>
            </a:r>
            <a:r>
              <a:rPr lang="nb-NO" dirty="0"/>
              <a:t> for å se definisjonen av tabeller eller </a:t>
            </a:r>
            <a:r>
              <a:rPr lang="nb-NO" dirty="0" err="1"/>
              <a:t>constraints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1777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(INNER) JOIN: Returns records that have matching values in both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LEFT (OUTER) JOIN: Returns all records from the left table, and the matched records from the right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RIGHT (OUTER) JOIN: Returns all records from the right table, and the matched records from the left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FULL (OUTER) JOIN: Returns all records when there is a match in either left or right table</a:t>
            </a:r>
          </a:p>
          <a:p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57173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select</a:t>
            </a:r>
            <a:r>
              <a:rPr lang="nb-NO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110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r>
              <a:rPr lang="nb-NO" dirty="0"/>
              <a:t> har en kostnad ved skriving, men potensielt en gevinst ved lesing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6005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Essens:</a:t>
            </a:r>
          </a:p>
          <a:p>
            <a:r>
              <a:rPr lang="nb-NO" dirty="0"/>
              <a:t>Hver rad er unik</a:t>
            </a:r>
          </a:p>
          <a:p>
            <a:r>
              <a:rPr lang="nb-NO" dirty="0"/>
              <a:t>Hver celle har bare en verdi</a:t>
            </a:r>
          </a:p>
          <a:p>
            <a:r>
              <a:rPr lang="nb-NO" dirty="0"/>
              <a:t>Det er ingen avhengigheter av verdiene mellom celler i en rad</a:t>
            </a:r>
          </a:p>
          <a:p>
            <a:r>
              <a:rPr lang="nb-NO" dirty="0"/>
              <a:t>Verdier er ikke duplisert i en rad.</a:t>
            </a:r>
          </a:p>
          <a:p>
            <a:r>
              <a:rPr lang="nb-NO" dirty="0" err="1"/>
              <a:t>Duplikate</a:t>
            </a:r>
            <a:r>
              <a:rPr lang="nb-NO" dirty="0"/>
              <a:t> celler på tvers av rader er trukket ut i en annen tabell.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982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www.jetbrains.com</a:t>
            </a:r>
            <a:r>
              <a:rPr lang="nb-NO" dirty="0"/>
              <a:t>/lp/devecosystem-2022/?</a:t>
            </a:r>
            <a:r>
              <a:rPr lang="nb-NO" dirty="0" err="1"/>
              <a:t>source</a:t>
            </a:r>
            <a:r>
              <a:rPr lang="nb-NO" dirty="0"/>
              <a:t>=</a:t>
            </a:r>
            <a:r>
              <a:rPr lang="nb-NO" dirty="0" err="1"/>
              <a:t>google&amp;medium</a:t>
            </a:r>
            <a:r>
              <a:rPr lang="nb-NO" dirty="0"/>
              <a:t>=</a:t>
            </a:r>
            <a:r>
              <a:rPr lang="nb-NO" dirty="0" err="1"/>
              <a:t>cpc&amp;campaign</a:t>
            </a:r>
            <a:r>
              <a:rPr lang="nb-NO" dirty="0"/>
              <a:t>=19867226536&amp;term=popular%20coding%20languages&amp;content=651996376779&amp;gclid=CjwKCAjw3ueiBhBmEiwA4BhspAAeBUbQBCMcaquwC9gHOQhT7vukB_9BZomSbpGXw-FMFn56MVxL2hoCkFUQAvD_BwE</a:t>
            </a:r>
          </a:p>
          <a:p>
            <a:endParaRPr lang="nb-NO" dirty="0"/>
          </a:p>
          <a:p>
            <a:r>
              <a:rPr lang="nb-NO" dirty="0"/>
              <a:t>OO-språk er fremdeles dominerende.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42855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verktøy for å finne flaskehalser og smertepunkter i en spørring.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6943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Objet-Relations-Mapping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71133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24747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Implementere database i løsningen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er fornuftig å forholde seg litt eklektisk til programmeringsprinsipper.</a:t>
            </a:r>
          </a:p>
          <a:p>
            <a:endParaRPr lang="nb-NO" dirty="0"/>
          </a:p>
          <a:p>
            <a:r>
              <a:rPr lang="nb-NO" dirty="0"/>
              <a:t>Funksjonelle paradigmer passer ikke inn i OO-</a:t>
            </a:r>
            <a:r>
              <a:rPr lang="nb-NO" dirty="0" err="1"/>
              <a:t>patterns</a:t>
            </a:r>
            <a:r>
              <a:rPr lang="nb-NO" dirty="0"/>
              <a:t> og prinsipper.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www.destroyallsoftware.com</a:t>
            </a:r>
            <a:r>
              <a:rPr lang="nb-NO" dirty="0"/>
              <a:t>/</a:t>
            </a:r>
            <a:r>
              <a:rPr lang="nb-NO" dirty="0" err="1"/>
              <a:t>screencasts</a:t>
            </a:r>
            <a:r>
              <a:rPr lang="nb-NO" dirty="0"/>
              <a:t>/</a:t>
            </a:r>
            <a:r>
              <a:rPr lang="nb-NO" dirty="0" err="1"/>
              <a:t>catalog</a:t>
            </a:r>
            <a:r>
              <a:rPr lang="nb-NO" dirty="0"/>
              <a:t>/</a:t>
            </a:r>
            <a:r>
              <a:rPr lang="nb-NO" dirty="0" err="1"/>
              <a:t>functional</a:t>
            </a:r>
            <a:r>
              <a:rPr lang="nb-NO" dirty="0"/>
              <a:t>-</a:t>
            </a:r>
            <a:r>
              <a:rPr lang="nb-NO" dirty="0" err="1"/>
              <a:t>core</a:t>
            </a:r>
            <a:r>
              <a:rPr lang="nb-NO" dirty="0"/>
              <a:t>-imperative-</a:t>
            </a:r>
            <a:r>
              <a:rPr lang="nb-NO" dirty="0" err="1"/>
              <a:t>shell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/wiki/Idiom_(</a:t>
            </a:r>
            <a:r>
              <a:rPr lang="nb-NO" dirty="0" err="1"/>
              <a:t>language_structure</a:t>
            </a:r>
            <a:r>
              <a:rPr lang="nb-NO" dirty="0"/>
              <a:t>)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ordbokene.no</a:t>
            </a:r>
            <a:r>
              <a:rPr lang="nb-NO" dirty="0"/>
              <a:t>/</a:t>
            </a:r>
            <a:r>
              <a:rPr lang="nb-NO" dirty="0" err="1"/>
              <a:t>bm,nn</a:t>
            </a:r>
            <a:r>
              <a:rPr lang="nb-NO" dirty="0"/>
              <a:t>/</a:t>
            </a:r>
            <a:r>
              <a:rPr lang="nb-NO" dirty="0" err="1"/>
              <a:t>search?q</a:t>
            </a:r>
            <a:r>
              <a:rPr lang="nb-NO" dirty="0"/>
              <a:t>=</a:t>
            </a:r>
            <a:r>
              <a:rPr lang="nb-NO" dirty="0" err="1"/>
              <a:t>idiomatisk&amp;scope</a:t>
            </a:r>
            <a:r>
              <a:rPr lang="nb-NO" dirty="0"/>
              <a:t>=ei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525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/smells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Cyclomatic_complexity</a:t>
            </a:r>
            <a:endParaRPr lang="nb-NO" dirty="0"/>
          </a:p>
          <a:p>
            <a:endParaRPr lang="nb-NO" dirty="0"/>
          </a:p>
          <a:p>
            <a:r>
              <a:rPr lang="nb-NO" dirty="0"/>
              <a:t>Begynn med å tenke på </a:t>
            </a:r>
            <a:r>
              <a:rPr lang="nb-NO" dirty="0" err="1"/>
              <a:t>nullref</a:t>
            </a:r>
            <a:r>
              <a:rPr lang="nb-NO" dirty="0"/>
              <a:t>-feil (i språk der de finnes)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dev.to</a:t>
            </a:r>
            <a:r>
              <a:rPr lang="nb-NO" dirty="0"/>
              <a:t>/</a:t>
            </a:r>
            <a:r>
              <a:rPr lang="nb-NO" dirty="0" err="1"/>
              <a:t>kanani_nirav</a:t>
            </a:r>
            <a:r>
              <a:rPr lang="nb-NO" dirty="0"/>
              <a:t>/the-five-lines-of-code-principle-why-less-is-more-in-programming-31j6?utm_source=</a:t>
            </a:r>
            <a:r>
              <a:rPr lang="nb-NO" dirty="0" err="1"/>
              <a:t>pocket_saves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885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</a:t>
            </a:r>
            <a:r>
              <a:rPr lang="nb-NO" dirty="0" err="1"/>
              <a:t>techniques</a:t>
            </a:r>
            <a:endParaRPr lang="nb-NO" dirty="0"/>
          </a:p>
          <a:p>
            <a:endParaRPr lang="nb-NO" dirty="0"/>
          </a:p>
          <a:p>
            <a:r>
              <a:rPr lang="nb-NO" dirty="0"/>
              <a:t>Hurtigtast i </a:t>
            </a:r>
            <a:r>
              <a:rPr lang="nb-NO" dirty="0" err="1"/>
              <a:t>IntelliJ</a:t>
            </a:r>
            <a:r>
              <a:rPr lang="nb-NO"/>
              <a:t>: ^T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271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r>
              <a:rPr lang="nb-NO" dirty="0"/>
              <a:t> og </a:t>
            </a:r>
            <a:r>
              <a:rPr lang="nb-NO" dirty="0" err="1"/>
              <a:t>debugging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5285-AD81-8C29-2C34-D65C6FD72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77B03-0C89-6645-5CE3-A612C2450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2122-B3EB-637D-F034-CD2A152D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CE8AB-E918-B4A0-50DA-81BB9140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7D0C-A1A0-8A07-1CB7-263A1CFE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83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CCDE-136E-E469-E3FF-F01AEB4E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72E00-28DF-A273-6226-6CE918E01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41FDC-F174-0825-D4A2-43C01B8F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17CB3-1395-547F-3DDE-CB109BF3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A1F1-7672-A46F-60B7-54A9DC6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125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CC42A5-7D6C-E4B8-1EC9-DD3A4B48F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217B4-F817-4BCD-5F21-7CBF3E18D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A1AA-3750-9CD3-6B6C-62EA536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E58F-9C87-7855-EEAA-6310BD6E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4A51A-7F62-2ABC-7E62-91C668B4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829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4825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655B-246C-E082-79E5-C3B1256B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5932-9FD6-48D4-1649-91AA67E5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ED136-66E1-F015-59E0-D0CFD302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FD49F-6886-A9E8-B7E9-A2607797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2B482-1B72-BBA5-1375-B247E3EB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50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2C33-8F80-E587-CF48-F4D6CDD6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6E9D-9B6F-CEA9-51A7-3C1C7465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5491C-9340-70EB-97AD-1639F13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AC5B-9F45-2D34-94DF-3BB7FECB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276CA-5F84-13D4-F9E4-FFE2174D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859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140F-8464-A4CA-D1B8-026B4770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FC8D-A9B1-FC39-2B14-DEB2B12AF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B2A5E-D3C9-CAC0-6188-3BD05796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06653-A676-F35E-1C7E-4501F2D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88917-86FF-0302-7311-A8E6A5F1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2D467-B48D-1B27-63D8-1F1AF94C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458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D4B1-7E6A-EB6B-D573-A1E24A30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0EF0C-63BC-917F-146D-5B53BF859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6CAFD-D7F5-F36E-9035-4D57CA7C8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90C74-4ACD-C4E2-88D5-6EC16872E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41F6F-1C13-3333-5720-3AC148C02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A9F91-E4D2-343C-80D9-65B28D14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4EB77-ACB9-3D96-503A-5853165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67D1D-85E0-4CC4-4151-F27B01D9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262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565A-B576-BF57-3F64-ED39B0AF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23477-E565-45BD-0D31-54D6A4DD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4E9D2-723B-2482-47F8-A1BDD25D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DB157-3C0F-B933-57C4-11223F8A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11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D0DE6-A808-A720-DEBF-DE4427A9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149FA-6B7F-8DCF-0C97-491E2833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831F-0F69-9B27-0DEC-3CC2D57C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84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328C-ACB0-68AB-6FDD-4F8BEF26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68C2-DF12-BB53-6E19-1A5C9FD8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D4EDA-190B-7245-FDEF-ABAF45E24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B4C9-DFB8-025E-DF1E-D2C7280D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492A7-E11E-FF4A-ECF3-F49C85E7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DD636-E944-07AA-ED57-B979A343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647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7F8-4E4B-268C-78E2-729B3404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77805-A35E-0AE9-CAD4-47481E9A3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1BC0-C12B-819B-2A74-868ABD407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0BAB9-621B-B5F5-EC0B-208B43888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DF690-8771-E0B2-A646-ED16BE4C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93384-1708-0DF8-77AB-91388477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325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7A9B9-CFF8-2F2B-1061-BBCBA2E3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CD867-5922-7D1E-9D4A-53B57D20B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5A3E-DAEE-37FE-4F39-7DA7E9483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47CC-BA9A-A54F-9AF9-EF5F34B4840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B5F41-60FD-3217-37D6-03548359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FA2D-DB95-E6B3-E735-6E3F84E82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859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svg"/><Relationship Id="rId7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3.svg"/><Relationship Id="rId5" Type="http://schemas.openxmlformats.org/officeDocument/2006/relationships/image" Target="../media/image29.sv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Andre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C53D-B445-5DA8-8954-9CEB2B6A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Objektorientering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EE324D-D629-7855-2EFF-407F101BB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720488"/>
              </p:ext>
            </p:extLst>
          </p:nvPr>
        </p:nvGraphicFramePr>
        <p:xfrm>
          <a:off x="838200" y="1825625"/>
          <a:ext cx="459964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A80BCC-8BB2-3D26-CB18-055D56EC0D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335663"/>
              </p:ext>
            </p:extLst>
          </p:nvPr>
        </p:nvGraphicFramePr>
        <p:xfrm>
          <a:off x="6096000" y="1825625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7937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C90A-988B-58EA-700D-F6E4FB06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Procedural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Object-</a:t>
            </a:r>
            <a:r>
              <a:rPr lang="nb-NO" dirty="0" err="1"/>
              <a:t>Oriented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AA6EF-9361-3863-5181-4D7366F47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993816"/>
          </a:xfrm>
        </p:spPr>
        <p:txBody>
          <a:bodyPr/>
          <a:lstStyle/>
          <a:p>
            <a:r>
              <a:rPr lang="nb-NO" dirty="0"/>
              <a:t>Definer programmet med</a:t>
            </a:r>
          </a:p>
          <a:p>
            <a:pPr lvl="1"/>
            <a:r>
              <a:rPr lang="nb-NO" dirty="0"/>
              <a:t>Variabler</a:t>
            </a:r>
          </a:p>
          <a:p>
            <a:pPr lvl="1"/>
            <a:r>
              <a:rPr lang="nb-NO" dirty="0"/>
              <a:t>Datastrukturer</a:t>
            </a:r>
          </a:p>
          <a:p>
            <a:pPr lvl="1"/>
            <a:r>
              <a:rPr lang="nb-NO" dirty="0"/>
              <a:t>Subrutiner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80A1DA-7117-C339-AB06-3B2E23826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204209"/>
          </a:xfrm>
        </p:spPr>
        <p:txBody>
          <a:bodyPr/>
          <a:lstStyle/>
          <a:p>
            <a:r>
              <a:rPr lang="nb-NO" dirty="0"/>
              <a:t>Definer programmet med</a:t>
            </a:r>
          </a:p>
          <a:p>
            <a:pPr lvl="1"/>
            <a:r>
              <a:rPr lang="nb-NO" dirty="0"/>
              <a:t>Objekter</a:t>
            </a:r>
          </a:p>
          <a:p>
            <a:pPr lvl="1"/>
            <a:r>
              <a:rPr lang="nb-NO" dirty="0"/>
              <a:t>Metoder</a:t>
            </a:r>
          </a:p>
          <a:p>
            <a:pPr lvl="1"/>
            <a:r>
              <a:rPr lang="nb-NO" dirty="0"/>
              <a:t>Tilstand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97E8BB-5497-300E-6C04-8C37343B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220" y="2461234"/>
            <a:ext cx="2157763" cy="4137989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C00C0BF-AC30-7997-00C0-73A85EDFD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681886"/>
              </p:ext>
            </p:extLst>
          </p:nvPr>
        </p:nvGraphicFramePr>
        <p:xfrm>
          <a:off x="389317" y="3954378"/>
          <a:ext cx="3575443" cy="238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E80BAD3-1108-504B-1733-BF2C26633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70116"/>
              </p:ext>
            </p:extLst>
          </p:nvPr>
        </p:nvGraphicFramePr>
        <p:xfrm>
          <a:off x="7421296" y="3954378"/>
          <a:ext cx="3575443" cy="238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9F4EE18-A677-9178-B710-C99BD539A9AF}"/>
              </a:ext>
            </a:extLst>
          </p:cNvPr>
          <p:cNvSpPr txBox="1"/>
          <p:nvPr/>
        </p:nvSpPr>
        <p:spPr>
          <a:xfrm>
            <a:off x="5690331" y="6137952"/>
            <a:ext cx="81133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700" dirty="0"/>
              <a:t>Image by </a:t>
            </a:r>
            <a:r>
              <a:rPr lang="nb-NO" sz="700" dirty="0" err="1"/>
              <a:t>brgfx</a:t>
            </a:r>
            <a:endParaRPr lang="nb-NO" sz="700" dirty="0"/>
          </a:p>
        </p:txBody>
      </p:sp>
    </p:spTree>
    <p:extLst>
      <p:ext uri="{BB962C8B-B14F-4D97-AF65-F5344CB8AC3E}">
        <p14:creationId xmlns:p14="http://schemas.microsoft.com/office/powerpoint/2010/main" val="2311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C21C-F19A-5C3F-7AFC-92E144F7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SOLID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69094-720E-776E-4872-49C75A22B8C3}"/>
              </a:ext>
            </a:extLst>
          </p:cNvPr>
          <p:cNvSpPr txBox="1"/>
          <p:nvPr/>
        </p:nvSpPr>
        <p:spPr>
          <a:xfrm>
            <a:off x="485492" y="6355878"/>
            <a:ext cx="11373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web.archive.org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/web/20150906155800/http://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www.objectmentor.com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/resources/articles/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Principles_and_Patterns.pdf</a:t>
            </a:r>
            <a:endParaRPr lang="en-GB" sz="1600" b="0" dirty="0">
              <a:effectLst/>
            </a:endParaRPr>
          </a:p>
          <a:p>
            <a:br>
              <a:rPr lang="en-GB" sz="1600" dirty="0"/>
            </a:br>
            <a:endParaRPr lang="nb-NO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5EC31-1218-1115-5074-99E39E4F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349" y="830655"/>
            <a:ext cx="4057507" cy="51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3A5E5A-800A-8859-EA70-4E9F9281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937591"/>
            <a:ext cx="2703513" cy="3429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6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D18DB-ECDC-E49C-821E-B58C3B40308B}"/>
              </a:ext>
            </a:extLst>
          </p:cNvPr>
          <p:cNvSpPr txBox="1"/>
          <p:nvPr/>
        </p:nvSpPr>
        <p:spPr>
          <a:xfrm>
            <a:off x="3051019" y="3046548"/>
            <a:ext cx="1955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class should have only one reason to change”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8928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9C6B92-5C3A-8A66-E942-292AEE71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70" y="1538288"/>
            <a:ext cx="4622573" cy="28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898442-29EA-FF7C-9A41-7AC97A83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313" y="2163389"/>
            <a:ext cx="7218817" cy="432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1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3966AA-FE56-0B94-42C2-03AAE4DE85C3}"/>
              </a:ext>
            </a:extLst>
          </p:cNvPr>
          <p:cNvSpPr txBox="1"/>
          <p:nvPr/>
        </p:nvSpPr>
        <p:spPr>
          <a:xfrm>
            <a:off x="2190938" y="3046548"/>
            <a:ext cx="3322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“software entities (classes, modules, functions, etc.) should be open for extension, but closed for modification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230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101DD8-C288-2E05-7F68-C19540EE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7" y="1572305"/>
            <a:ext cx="6939644" cy="4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C2B865-45DD-E67F-E0F8-4F769452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355" y="310108"/>
            <a:ext cx="5390645" cy="63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0B41CF55-7B49-F6CC-5782-4CC70548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974" y="801941"/>
            <a:ext cx="4880179" cy="312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A8612B-6943-5982-0CFE-40BA0D127083}"/>
              </a:ext>
            </a:extLst>
          </p:cNvPr>
          <p:cNvSpPr txBox="1"/>
          <p:nvPr/>
        </p:nvSpPr>
        <p:spPr>
          <a:xfrm>
            <a:off x="2154723" y="2551837"/>
            <a:ext cx="3322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subtype of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then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a program may be replaced with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without altering any of the desirable properties of that program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5335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EADAC3-819C-D394-6DA9-0CAE6CC0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7" y="806369"/>
            <a:ext cx="5701371" cy="524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259739E-891B-6B91-B7B9-D9ADC003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858813"/>
            <a:ext cx="5701371" cy="36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2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24BEA7-D2A5-078A-2712-6AEF8D2244C3}"/>
              </a:ext>
            </a:extLst>
          </p:cNvPr>
          <p:cNvSpPr txBox="1"/>
          <p:nvPr/>
        </p:nvSpPr>
        <p:spPr>
          <a:xfrm>
            <a:off x="1754109" y="2940175"/>
            <a:ext cx="24919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 code should be forced to depend on methods it does not use.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167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518CB9A-882F-A1C1-E554-631CC5304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23968"/>
            <a:ext cx="7284203" cy="20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D96D44F-AAC0-C829-02C8-CA50E20E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54" y="2238572"/>
            <a:ext cx="7284203" cy="294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2B73EC5-EA58-1D3A-ABE7-00024AB1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8422" y="2573567"/>
            <a:ext cx="6896746" cy="37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6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0038E5-177E-DDCD-D8FE-6A18FF600047}"/>
              </a:ext>
            </a:extLst>
          </p:cNvPr>
          <p:cNvSpPr txBox="1"/>
          <p:nvPr/>
        </p:nvSpPr>
        <p:spPr>
          <a:xfrm>
            <a:off x="1681680" y="2136253"/>
            <a:ext cx="4414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High-level modules should not import anything from low-level modules. 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Both should depend on abstractions 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(e.g., interfaces).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B7B32-897B-1A5D-72D8-130A612A1567}"/>
              </a:ext>
            </a:extLst>
          </p:cNvPr>
          <p:cNvSpPr txBox="1"/>
          <p:nvPr/>
        </p:nvSpPr>
        <p:spPr>
          <a:xfrm>
            <a:off x="1681680" y="3782148"/>
            <a:ext cx="5017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Abstractions should not depend on details. Details (concrete implementations) should depend on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4942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A16212-D292-C139-2DBF-A45521C9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450" y="1701199"/>
            <a:ext cx="63946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1162734A-7FC6-AF3B-8603-33AEC900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6558" y="3386121"/>
            <a:ext cx="5303595" cy="342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4A2C8287-38C3-E398-8242-58E45B505A64}"/>
              </a:ext>
            </a:extLst>
          </p:cNvPr>
          <p:cNvSpPr/>
          <p:nvPr/>
        </p:nvSpPr>
        <p:spPr>
          <a:xfrm rot="1662610">
            <a:off x="4123637" y="3300460"/>
            <a:ext cx="2495227" cy="1353837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353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FCACB46-9D1A-AA00-7E0D-CD3EE8A03F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136" y="409899"/>
            <a:ext cx="1022391" cy="1022391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8814C96-3938-D76B-57AE-757961E647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6137" y="1615613"/>
            <a:ext cx="1022392" cy="1022392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CE68AC6-C51F-C4C3-FE6D-4A390C5159F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6136" y="2821328"/>
            <a:ext cx="1022391" cy="1022391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1371C2D-B1C0-8103-A157-E944D3D3152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96137" y="4027043"/>
            <a:ext cx="1022392" cy="102239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4D2689-EB71-4043-4620-DAF41000BA1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6136" y="5232757"/>
            <a:ext cx="1022391" cy="1022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0E374E-07A2-391D-B2F2-608B11F85EB9}"/>
              </a:ext>
            </a:extLst>
          </p:cNvPr>
          <p:cNvSpPr txBox="1"/>
          <p:nvPr/>
        </p:nvSpPr>
        <p:spPr>
          <a:xfrm>
            <a:off x="2105932" y="597928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>
                <a:solidFill>
                  <a:schemeClr val="accent6">
                    <a:lumMod val="50000"/>
                  </a:schemeClr>
                </a:solidFill>
              </a:rPr>
              <a:t>Single </a:t>
            </a:r>
            <a:r>
              <a:rPr lang="nb-NO" sz="3600" dirty="0" err="1">
                <a:solidFill>
                  <a:schemeClr val="accent6">
                    <a:lumMod val="50000"/>
                  </a:schemeClr>
                </a:solidFill>
              </a:rPr>
              <a:t>Responsibility</a:t>
            </a:r>
            <a:endParaRPr lang="nb-NO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47718-3B65-9163-88E7-7B8A9820090C}"/>
              </a:ext>
            </a:extLst>
          </p:cNvPr>
          <p:cNvSpPr txBox="1"/>
          <p:nvPr/>
        </p:nvSpPr>
        <p:spPr>
          <a:xfrm>
            <a:off x="2105932" y="1787457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>
                <a:solidFill>
                  <a:schemeClr val="accent5">
                    <a:lumMod val="50000"/>
                  </a:schemeClr>
                </a:solidFill>
              </a:rPr>
              <a:t>Open-</a:t>
            </a:r>
            <a:r>
              <a:rPr lang="nb-NO" sz="3600" dirty="0" err="1">
                <a:solidFill>
                  <a:schemeClr val="accent5">
                    <a:lumMod val="50000"/>
                  </a:schemeClr>
                </a:solidFill>
              </a:rPr>
              <a:t>Closed</a:t>
            </a:r>
            <a:endParaRPr lang="nb-NO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BF871-F3BA-C810-EBC6-1B84AEBA5CEE}"/>
              </a:ext>
            </a:extLst>
          </p:cNvPr>
          <p:cNvSpPr txBox="1"/>
          <p:nvPr/>
        </p:nvSpPr>
        <p:spPr>
          <a:xfrm>
            <a:off x="2105932" y="3009357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 err="1">
                <a:solidFill>
                  <a:schemeClr val="accent2">
                    <a:lumMod val="50000"/>
                  </a:schemeClr>
                </a:solidFill>
              </a:rPr>
              <a:t>Liskov</a:t>
            </a:r>
            <a:r>
              <a:rPr lang="nb-NO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accent2">
                    <a:lumMod val="50000"/>
                  </a:schemeClr>
                </a:solidFill>
              </a:rPr>
              <a:t>Substitution</a:t>
            </a:r>
            <a:endParaRPr lang="nb-NO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B63D4-98D2-73D0-47D0-B7D1EF2E7980}"/>
              </a:ext>
            </a:extLst>
          </p:cNvPr>
          <p:cNvSpPr txBox="1"/>
          <p:nvPr/>
        </p:nvSpPr>
        <p:spPr>
          <a:xfrm>
            <a:off x="2105932" y="4223162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>
                <a:solidFill>
                  <a:schemeClr val="accent1">
                    <a:lumMod val="50000"/>
                  </a:schemeClr>
                </a:solidFill>
              </a:rPr>
              <a:t>Interface </a:t>
            </a:r>
            <a:r>
              <a:rPr lang="nb-NO" sz="3600" dirty="0" err="1">
                <a:solidFill>
                  <a:schemeClr val="accent1">
                    <a:lumMod val="50000"/>
                  </a:schemeClr>
                </a:solidFill>
              </a:rPr>
              <a:t>Segregation</a:t>
            </a:r>
            <a:endParaRPr lang="nb-NO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5FF76-4C77-8B67-7D95-33CD65931299}"/>
              </a:ext>
            </a:extLst>
          </p:cNvPr>
          <p:cNvSpPr txBox="1"/>
          <p:nvPr/>
        </p:nvSpPr>
        <p:spPr>
          <a:xfrm>
            <a:off x="2105932" y="5453152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 err="1">
                <a:solidFill>
                  <a:srgbClr val="7030A0"/>
                </a:solidFill>
              </a:rPr>
              <a:t>Dependency</a:t>
            </a:r>
            <a:r>
              <a:rPr lang="nb-NO" sz="3600" dirty="0">
                <a:solidFill>
                  <a:srgbClr val="7030A0"/>
                </a:solidFill>
              </a:rPr>
              <a:t> </a:t>
            </a:r>
            <a:r>
              <a:rPr lang="nb-NO" sz="3600" dirty="0" err="1">
                <a:solidFill>
                  <a:srgbClr val="7030A0"/>
                </a:solidFill>
              </a:rPr>
              <a:t>Inversion</a:t>
            </a:r>
            <a:endParaRPr lang="nb-NO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8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ign patter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patterns</a:t>
            </a:r>
          </a:p>
        </p:txBody>
      </p:sp>
      <p:sp>
        <p:nvSpPr>
          <p:cNvPr id="120" name="Square"/>
          <p:cNvSpPr/>
          <p:nvPr/>
        </p:nvSpPr>
        <p:spPr>
          <a:xfrm>
            <a:off x="4429840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1" name="Square"/>
          <p:cNvSpPr/>
          <p:nvPr/>
        </p:nvSpPr>
        <p:spPr>
          <a:xfrm>
            <a:off x="6646396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2" name="Line"/>
          <p:cNvSpPr/>
          <p:nvPr/>
        </p:nvSpPr>
        <p:spPr>
          <a:xfrm>
            <a:off x="5312258" y="4342336"/>
            <a:ext cx="1311716" cy="1"/>
          </a:xfrm>
          <a:prstGeom prst="line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va er design patterns?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lang="en-GB" sz="4400" dirty="0" err="1"/>
              <a:t>Hva</a:t>
            </a:r>
            <a:r>
              <a:rPr lang="en-GB" sz="4400" dirty="0"/>
              <a:t> er design patterns?</a:t>
            </a:r>
          </a:p>
        </p:txBody>
      </p:sp>
      <p:sp>
        <p:nvSpPr>
          <p:cNvPr id="125" name="Maler for problemløsing…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066537" cy="4351338"/>
          </a:xfrm>
        </p:spPr>
        <p:txBody>
          <a:bodyPr/>
          <a:lstStyle/>
          <a:p>
            <a:r>
              <a:rPr lang="en-GB" dirty="0"/>
              <a:t>Maler for </a:t>
            </a:r>
            <a:r>
              <a:rPr lang="en-GB" dirty="0" err="1"/>
              <a:t>problemløsing</a:t>
            </a:r>
            <a:endParaRPr lang="en-GB" dirty="0"/>
          </a:p>
          <a:p>
            <a:r>
              <a:rPr lang="en-GB" dirty="0" err="1"/>
              <a:t>Løsninger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velkjente</a:t>
            </a:r>
            <a:r>
              <a:rPr lang="en-GB" dirty="0"/>
              <a:t> </a:t>
            </a:r>
            <a:r>
              <a:rPr lang="en-GB" dirty="0" err="1"/>
              <a:t>utfordringer</a:t>
            </a:r>
            <a:endParaRPr lang="en-GB" dirty="0"/>
          </a:p>
          <a:p>
            <a:r>
              <a:rPr lang="en-GB" dirty="0" err="1"/>
              <a:t>Veldefinerte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kjente</a:t>
            </a:r>
            <a:r>
              <a:rPr lang="en-GB" dirty="0"/>
              <a:t> </a:t>
            </a:r>
            <a:r>
              <a:rPr lang="en-GB" dirty="0" err="1"/>
              <a:t>løsninger</a:t>
            </a:r>
            <a:r>
              <a:rPr lang="en-GB" dirty="0"/>
              <a:t> man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bruke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diskutere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løsninger</a:t>
            </a:r>
            <a:endParaRPr lang="en-GB" dirty="0"/>
          </a:p>
        </p:txBody>
      </p:sp>
      <p:pic>
        <p:nvPicPr>
          <p:cNvPr id="14" name="Picture 13" descr="Pink balls forming an arrow pointing to one ball">
            <a:extLst>
              <a:ext uri="{FF2B5EF4-FFF2-40B4-BE49-F238E27FC236}">
                <a16:creationId xmlns:a16="http://schemas.microsoft.com/office/drawing/2014/main" id="{C6F30C1C-EB77-8AC7-1178-346EEDF69F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296" y="2643760"/>
            <a:ext cx="5554217" cy="3702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Poor confused IKEA man... | Julia Silge | Flickr">
            <a:extLst>
              <a:ext uri="{FF2B5EF4-FFF2-40B4-BE49-F238E27FC236}">
                <a16:creationId xmlns:a16="http://schemas.microsoft.com/office/drawing/2014/main" id="{53E386E2-3A02-8A9E-C27D-F2E07E84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3867" y="4696682"/>
            <a:ext cx="2172551" cy="17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Ulike språk og programmeringsstiler har ulike 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73887">
              <a:defRPr sz="5119"/>
            </a:lvl1pPr>
          </a:lstStyle>
          <a:p>
            <a:r>
              <a:rPr dirty="0" err="1"/>
              <a:t>Ulike</a:t>
            </a:r>
            <a:r>
              <a:rPr dirty="0"/>
              <a:t> </a:t>
            </a:r>
            <a:r>
              <a:rPr dirty="0" err="1"/>
              <a:t>språk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programmeringsstiler</a:t>
            </a:r>
            <a:r>
              <a:rPr dirty="0"/>
              <a:t>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ulike</a:t>
            </a:r>
            <a:r>
              <a:rPr dirty="0"/>
              <a:t> patterns</a:t>
            </a:r>
          </a:p>
        </p:txBody>
      </p:sp>
      <p:sp>
        <p:nvSpPr>
          <p:cNvPr id="131" name="Funksjonell programmering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700165" cy="435133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Funksjonell</a:t>
            </a:r>
            <a:r>
              <a:rPr dirty="0"/>
              <a:t> </a:t>
            </a:r>
            <a:r>
              <a:rPr dirty="0" err="1"/>
              <a:t>programmering</a:t>
            </a:r>
            <a:endParaRPr dirty="0"/>
          </a:p>
          <a:p>
            <a:r>
              <a:rPr dirty="0" err="1"/>
              <a:t>Deklarativ</a:t>
            </a:r>
            <a:r>
              <a:rPr dirty="0"/>
              <a:t> </a:t>
            </a:r>
            <a:r>
              <a:rPr dirty="0" err="1"/>
              <a:t>programmering</a:t>
            </a:r>
            <a:endParaRPr dirty="0"/>
          </a:p>
          <a:p>
            <a:r>
              <a:rPr dirty="0" err="1"/>
              <a:t>Objekt-orientert</a:t>
            </a:r>
            <a:r>
              <a:rPr dirty="0"/>
              <a:t> </a:t>
            </a:r>
            <a:r>
              <a:rPr dirty="0" err="1"/>
              <a:t>programmering</a:t>
            </a:r>
            <a:endParaRPr dirty="0"/>
          </a:p>
          <a:p>
            <a:r>
              <a:rPr dirty="0" err="1"/>
              <a:t>Dynamiske</a:t>
            </a:r>
            <a:r>
              <a:rPr dirty="0"/>
              <a:t> </a:t>
            </a:r>
            <a:r>
              <a:rPr dirty="0" err="1"/>
              <a:t>språk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C23B5A-B8C5-0EBF-1D32-184F20E5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00" y="1897063"/>
            <a:ext cx="5321300" cy="427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0F0A64-22ED-633B-6BB3-1495395D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06230"/>
            <a:ext cx="4850063" cy="4564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81A50BE-6957-7DBE-46B9-59A5D1FF8B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13550">
            <a:off x="5448713" y="365125"/>
            <a:ext cx="4783994" cy="5929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6" name="Gang of F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Gang of Four</a:t>
            </a:r>
          </a:p>
        </p:txBody>
      </p:sp>
      <p:sp>
        <p:nvSpPr>
          <p:cNvPr id="137" name="ISBN 0201633612"/>
          <p:cNvSpPr txBox="1"/>
          <p:nvPr/>
        </p:nvSpPr>
        <p:spPr>
          <a:xfrm>
            <a:off x="10735842" y="6392198"/>
            <a:ext cx="123591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ISBN 0201633612</a:t>
            </a:r>
          </a:p>
        </p:txBody>
      </p:sp>
      <p:sp>
        <p:nvSpPr>
          <p:cNvPr id="138" name="1994"/>
          <p:cNvSpPr txBox="1"/>
          <p:nvPr/>
        </p:nvSpPr>
        <p:spPr>
          <a:xfrm>
            <a:off x="10735842" y="6126616"/>
            <a:ext cx="39914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1994</a:t>
            </a:r>
          </a:p>
        </p:txBody>
      </p:sp>
      <p:pic>
        <p:nvPicPr>
          <p:cNvPr id="139" name="DesignPatterns forside.png" descr="DesignPatterns forsid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19" y="1746352"/>
            <a:ext cx="4783994" cy="4912779"/>
          </a:xfrm>
          <a:prstGeom prst="rect">
            <a:avLst/>
          </a:prstGeom>
          <a:ln w="12700">
            <a:miter lim="400000"/>
          </a:ln>
          <a:effectLst>
            <a:outerShdw blurRad="63500" dist="99150" dir="1584839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a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Facade</a:t>
            </a:r>
          </a:p>
        </p:txBody>
      </p:sp>
      <p:pic>
        <p:nvPicPr>
          <p:cNvPr id="142" name="W3sDesign_Facade_Design_Pattern_UML.jpg" descr="W3sDesign_Facade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87" y="2250934"/>
            <a:ext cx="8050427" cy="276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W3sDesign_Factory_Method_Design_Pattern_UML.jpg" descr="W3sDesign_Factory_Method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719" y="1750219"/>
            <a:ext cx="5338964" cy="256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Factory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Factory Method</a:t>
            </a:r>
          </a:p>
        </p:txBody>
      </p:sp>
      <p:pic>
        <p:nvPicPr>
          <p:cNvPr id="146" name="carbon (32).png" descr="carbon (32)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928" y="1403661"/>
            <a:ext cx="4212093" cy="5265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bstract Fac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Factory</a:t>
            </a:r>
          </a:p>
        </p:txBody>
      </p:sp>
      <p:pic>
        <p:nvPicPr>
          <p:cNvPr id="149" name="W3sDesign_Abstract_Factory_Design_Pattern_UML.jpg" descr="W3sDesign_Abstract_Factory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05" y="2331660"/>
            <a:ext cx="8461649" cy="2901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975" y="1428312"/>
            <a:ext cx="6042050" cy="400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ngle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Singleton</a:t>
            </a:r>
          </a:p>
        </p:txBody>
      </p:sp>
      <p:pic>
        <p:nvPicPr>
          <p:cNvPr id="156" name="carbon (31).png" descr="carbon (31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764" y="2810814"/>
            <a:ext cx="5188921" cy="3679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740" y="1838841"/>
            <a:ext cx="2756348" cy="1398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Proxy</a:t>
            </a:r>
          </a:p>
        </p:txBody>
      </p:sp>
      <p:pic>
        <p:nvPicPr>
          <p:cNvPr id="162" name="W3sDesign_Proxy_Design_Pattern_UML.jpg" descr="W3sDesign_Proxy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82" y="2304186"/>
            <a:ext cx="7804548" cy="3021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722" y="1539943"/>
            <a:ext cx="6658090" cy="5271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8" name="carbon (29).png" descr="carbon (29)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329008"/>
            <a:ext cx="9144001" cy="62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rate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Strategy</a:t>
            </a:r>
          </a:p>
        </p:txBody>
      </p:sp>
      <p:pic>
        <p:nvPicPr>
          <p:cNvPr id="171" name="W3sDesign_Strategy_Design_Pattern_UML.jpg" descr="W3sDesign_Strategy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03" y="1424462"/>
            <a:ext cx="8252447" cy="304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363" y="4169951"/>
            <a:ext cx="4911951" cy="261061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"/>
          <p:cNvSpPr/>
          <p:nvPr/>
        </p:nvSpPr>
        <p:spPr>
          <a:xfrm>
            <a:off x="3393411" y="5421520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4" name="Rectangle"/>
          <p:cNvSpPr/>
          <p:nvPr/>
        </p:nvSpPr>
        <p:spPr>
          <a:xfrm>
            <a:off x="3393411" y="4896398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t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Iterator</a:t>
            </a:r>
          </a:p>
        </p:txBody>
      </p:sp>
      <p:pic>
        <p:nvPicPr>
          <p:cNvPr id="181" name="W3sDesign_Iterator_Design_Pattern_UML.jpg" descr="W3sDesign_Iterator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53" y="1957405"/>
            <a:ext cx="8436625" cy="343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arbon (30).png" descr="carbon (30)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566" y="116862"/>
            <a:ext cx="7152868" cy="662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</a:t>
            </a:r>
          </a:p>
        </p:txBody>
      </p:sp>
      <p:pic>
        <p:nvPicPr>
          <p:cNvPr id="186" name="W3sDesign_Observer_Design_Pattern_UML.jpg" descr="W3sDesign_Observer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82" y="2207418"/>
            <a:ext cx="91440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957547-DDD5-F7B3-6734-1242B4F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; noen kommandoer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7F2D3-4C0E-58C1-A36A-ED30258A05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 run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pull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create</a:t>
            </a:r>
            <a:endParaRPr lang="nb-NO" dirty="0"/>
          </a:p>
          <a:p>
            <a:pPr lvl="1"/>
            <a:r>
              <a:rPr lang="nb-NO" dirty="0" err="1"/>
              <a:t>docker</a:t>
            </a:r>
            <a:r>
              <a:rPr lang="nb-NO" dirty="0"/>
              <a:t> start</a:t>
            </a:r>
          </a:p>
          <a:p>
            <a:r>
              <a:rPr lang="nb-NO" dirty="0" err="1"/>
              <a:t>docker</a:t>
            </a:r>
            <a:r>
              <a:rPr lang="nb-NO" dirty="0"/>
              <a:t> image </a:t>
            </a:r>
            <a:r>
              <a:rPr lang="nb-NO" dirty="0" err="1"/>
              <a:t>ls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container </a:t>
            </a:r>
            <a:r>
              <a:rPr lang="nb-NO" dirty="0" err="1"/>
              <a:t>ps</a:t>
            </a:r>
            <a:r>
              <a:rPr lang="nb-NO" dirty="0"/>
              <a:t> –a</a:t>
            </a:r>
          </a:p>
          <a:p>
            <a:r>
              <a:rPr lang="nb-NO" dirty="0" err="1"/>
              <a:t>docker</a:t>
            </a:r>
            <a:r>
              <a:rPr lang="nb-NO" dirty="0"/>
              <a:t> stop</a:t>
            </a:r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rm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prune</a:t>
            </a:r>
            <a:endParaRPr lang="nb-N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16F6AD-0825-1D11-669E-D126D682E4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1395624"/>
              </p:ext>
            </p:extLst>
          </p:nvPr>
        </p:nvGraphicFramePr>
        <p:xfrm>
          <a:off x="6393182" y="125333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DA9EE7A-5F50-2D94-AFFC-0738EE1B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899" y="681037"/>
            <a:ext cx="3766931" cy="9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1EE2C-E26C-ABEC-C1BA-65FB07021D14}"/>
              </a:ext>
            </a:extLst>
          </p:cNvPr>
          <p:cNvSpPr txBox="1"/>
          <p:nvPr/>
        </p:nvSpPr>
        <p:spPr>
          <a:xfrm>
            <a:off x="8534400" y="6488668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 --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hello-world</a:t>
            </a:r>
            <a:endParaRPr lang="nb-NO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08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mm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Command</a:t>
            </a:r>
          </a:p>
        </p:txBody>
      </p:sp>
      <p:pic>
        <p:nvPicPr>
          <p:cNvPr id="191" name="W3sDesign_Command_Design_Pattern_UML.jpg" descr="W3sDesign_Command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34" y="2121610"/>
            <a:ext cx="8491055" cy="3087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7D7F-CBEA-8CAF-06CC-1EADAFE0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A3A00C-6ED3-6D88-BC2F-AB0FCA5F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6308" cy="4351338"/>
          </a:xfrm>
        </p:spPr>
        <p:txBody>
          <a:bodyPr/>
          <a:lstStyle/>
          <a:p>
            <a:r>
              <a:rPr lang="nb-NO" dirty="0"/>
              <a:t>DI container</a:t>
            </a:r>
          </a:p>
          <a:p>
            <a:r>
              <a:rPr lang="nb-NO" dirty="0"/>
              <a:t>Scopes</a:t>
            </a:r>
          </a:p>
          <a:p>
            <a:r>
              <a:rPr lang="nb-NO" dirty="0" err="1"/>
              <a:t>Constructor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/</a:t>
            </a:r>
            <a:r>
              <a:rPr lang="nb-NO" dirty="0" err="1"/>
              <a:t>property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  <a:p>
            <a:r>
              <a:rPr lang="nb-NO" dirty="0"/>
              <a:t>Service </a:t>
            </a:r>
            <a:r>
              <a:rPr lang="nb-NO" dirty="0" err="1"/>
              <a:t>locator</a:t>
            </a:r>
            <a:endParaRPr lang="nb-N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B2D36E-D7CF-79B4-4D44-6BA605AC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6838" y="1849570"/>
            <a:ext cx="6610027" cy="351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EECD8-7173-0C07-B1A6-A846C9705188}"/>
              </a:ext>
            </a:extLst>
          </p:cNvPr>
          <p:cNvSpPr txBox="1"/>
          <p:nvPr/>
        </p:nvSpPr>
        <p:spPr>
          <a:xfrm>
            <a:off x="7435312" y="6123543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devopedia.org</a:t>
            </a:r>
            <a:r>
              <a:rPr lang="nb-NO" dirty="0">
                <a:solidFill>
                  <a:schemeClr val="accent1"/>
                </a:solidFill>
              </a:rPr>
              <a:t>/</a:t>
            </a:r>
            <a:r>
              <a:rPr lang="nb-NO" dirty="0" err="1">
                <a:solidFill>
                  <a:schemeClr val="accent1"/>
                </a:solidFill>
              </a:rPr>
              <a:t>dependency-injection</a:t>
            </a:r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77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 Machine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157" y="1803797"/>
            <a:ext cx="6424911" cy="3768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52" y="6104891"/>
            <a:ext cx="4825495" cy="463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27BE23-AE96-A976-ECF7-0A931CD8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er data viktig</a:t>
            </a:r>
          </a:p>
        </p:txBody>
      </p:sp>
      <p:pic>
        <p:nvPicPr>
          <p:cNvPr id="5" name="Picture 4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FD6446D7-7B95-A90F-1014-251660E7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511" y="0"/>
            <a:ext cx="5672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5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A2710-27D3-2C7A-A3A3-97FC7D211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004" y="2911385"/>
            <a:ext cx="2247900" cy="234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73D41-DB38-E91A-B4DA-DEFA0196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Hensikt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AC75-F8EA-FD40-B289-356AD591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355" y="1767274"/>
            <a:ext cx="4256314" cy="4351338"/>
          </a:xfrm>
        </p:spPr>
        <p:txBody>
          <a:bodyPr/>
          <a:lstStyle/>
          <a:p>
            <a:r>
              <a:rPr lang="nb-NO" dirty="0"/>
              <a:t>Persistens av tilstand</a:t>
            </a:r>
          </a:p>
          <a:p>
            <a:r>
              <a:rPr lang="nb-NO" dirty="0"/>
              <a:t>Rapportering</a:t>
            </a:r>
          </a:p>
          <a:p>
            <a:r>
              <a:rPr lang="nb-NO" dirty="0"/>
              <a:t>Analyse</a:t>
            </a:r>
          </a:p>
          <a:p>
            <a:r>
              <a:rPr lang="nb-NO" dirty="0"/>
              <a:t>Logging</a:t>
            </a:r>
          </a:p>
          <a:p>
            <a:r>
              <a:rPr lang="nb-NO" dirty="0"/>
              <a:t>Historikk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05566-5B17-5D69-B82A-8B3018545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899" y="772183"/>
            <a:ext cx="15113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71A84-4CF0-9437-6537-5408D64296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67274"/>
            <a:ext cx="14224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17EA3-423F-E756-C2F4-83D9777DC33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20" y="3557974"/>
            <a:ext cx="1257300" cy="176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4EE18-75FB-27B4-87BE-B28B167498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319" y="2264614"/>
            <a:ext cx="15367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BE05D-0D3D-A645-74E4-225BAE70E8F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318" y="4459674"/>
            <a:ext cx="17018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4C8A4D-ABBF-8473-EFA0-81DF7482F78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20" y="5152118"/>
            <a:ext cx="173990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7433C-499C-4E47-3053-64F8A74EDBC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275" y="4691199"/>
            <a:ext cx="1358900" cy="194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614B86-D784-08F0-2AFE-E25D6CAC3B5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799" y="4974683"/>
            <a:ext cx="1943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3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3DB861-AC6E-6CF9-2F51-BA031039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Typer av databaser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E22159-5109-1127-670A-0B3E839A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7289" y="126736"/>
            <a:ext cx="7826985" cy="60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ED165-455C-3D91-0444-D7DFF7F35E1D}"/>
              </a:ext>
            </a:extLst>
          </p:cNvPr>
          <p:cNvSpPr txBox="1"/>
          <p:nvPr/>
        </p:nvSpPr>
        <p:spPr>
          <a:xfrm>
            <a:off x="88489" y="6460093"/>
            <a:ext cx="11100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stackoverflow.com</a:t>
            </a:r>
            <a:r>
              <a:rPr lang="nb-NO" dirty="0">
                <a:solidFill>
                  <a:schemeClr val="accent1"/>
                </a:solidFill>
              </a:rPr>
              <a:t>/questions/33760290/how-many-types-of-database-are-there#answer-33787171</a:t>
            </a:r>
          </a:p>
        </p:txBody>
      </p:sp>
    </p:spTree>
    <p:extLst>
      <p:ext uri="{BB962C8B-B14F-4D97-AF65-F5344CB8AC3E}">
        <p14:creationId xmlns:p14="http://schemas.microsoft.com/office/powerpoint/2010/main" val="4292769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9DA7-096F-5583-4E6C-EDF38D3B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Grafdatabaser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106D-4745-47A4-8E52-2A3995761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856470" cy="4351338"/>
          </a:xfrm>
        </p:spPr>
        <p:txBody>
          <a:bodyPr/>
          <a:lstStyle/>
          <a:p>
            <a:r>
              <a:rPr lang="nb-NO" dirty="0"/>
              <a:t>Utgangspunkt i grafteori</a:t>
            </a:r>
          </a:p>
          <a:p>
            <a:r>
              <a:rPr lang="nb-NO" dirty="0"/>
              <a:t>Optimalisert for å søke i relasjoner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0E32F-CDE6-1153-4637-AA95147DF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90492"/>
            <a:ext cx="7772400" cy="65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02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75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8D99-CE79-A794-5599-02FD2291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CE0CDA-ADC3-03A1-5311-C781FD2D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988" y="0"/>
            <a:ext cx="731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5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4BDB-2D63-4A73-6B06-8EBE2C3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Programmeringsspråk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6A9D008-6C02-4916-6434-E0832404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7" y="1690688"/>
            <a:ext cx="7772400" cy="3763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8060B-EC5C-4AF0-7E6A-7598B3567F72}"/>
              </a:ext>
            </a:extLst>
          </p:cNvPr>
          <p:cNvSpPr txBox="1"/>
          <p:nvPr/>
        </p:nvSpPr>
        <p:spPr>
          <a:xfrm>
            <a:off x="616057" y="6027783"/>
            <a:ext cx="8465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6A2DD244-C1ED-1028-A44F-E8233CF39C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088" y="1903271"/>
            <a:ext cx="3024909" cy="32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4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3342-CDBF-AB1E-2BCD-6058659A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Dokumentdatabaser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B1CD-48C6-39B6-E880-A07D302471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Semistrukturerte data</a:t>
            </a:r>
          </a:p>
          <a:p>
            <a:r>
              <a:rPr lang="nb-NO" dirty="0"/>
              <a:t>Indeksering for rask uthenting</a:t>
            </a:r>
          </a:p>
          <a:p>
            <a:r>
              <a:rPr lang="nb-NO" dirty="0"/>
              <a:t>Ingen felles </a:t>
            </a:r>
            <a:r>
              <a:rPr lang="nb-NO" dirty="0" err="1"/>
              <a:t>schema</a:t>
            </a:r>
            <a:endParaRPr lang="nb-NO" dirty="0"/>
          </a:p>
        </p:txBody>
      </p:sp>
      <p:pic>
        <p:nvPicPr>
          <p:cNvPr id="8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648FCD-3CB6-B85A-8EC4-28182D974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722" y="1825625"/>
            <a:ext cx="4550555" cy="4351338"/>
          </a:xfrm>
        </p:spPr>
      </p:pic>
    </p:spTree>
    <p:extLst>
      <p:ext uri="{BB962C8B-B14F-4D97-AF65-F5344CB8AC3E}">
        <p14:creationId xmlns:p14="http://schemas.microsoft.com/office/powerpoint/2010/main" val="1346104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8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28F1-9C93-E8EF-FB30-2103693E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Relasjonsdatabaser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C099-9D4A-E9FF-AA9D-AFAD80D5F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65141" cy="4351338"/>
          </a:xfrm>
        </p:spPr>
        <p:txBody>
          <a:bodyPr/>
          <a:lstStyle/>
          <a:p>
            <a:r>
              <a:rPr lang="nb-NO" dirty="0"/>
              <a:t>Basert på sett-teori</a:t>
            </a:r>
          </a:p>
          <a:p>
            <a:r>
              <a:rPr lang="nb-NO" dirty="0"/>
              <a:t>Et veldefinert </a:t>
            </a:r>
            <a:r>
              <a:rPr lang="nb-NO" dirty="0" err="1"/>
              <a:t>schema</a:t>
            </a:r>
            <a:endParaRPr lang="nb-NO" dirty="0"/>
          </a:p>
          <a:p>
            <a:r>
              <a:rPr lang="nb-NO" dirty="0"/>
              <a:t>Tabellene er normaliserte</a:t>
            </a:r>
          </a:p>
          <a:p>
            <a:r>
              <a:rPr lang="nb-NO" dirty="0"/>
              <a:t>SQL er brukt i </a:t>
            </a:r>
            <a:r>
              <a:rPr lang="nb-NO" dirty="0" err="1"/>
              <a:t>api</a:t>
            </a:r>
            <a:r>
              <a:rPr lang="nb-NO" dirty="0"/>
              <a:t>-et</a:t>
            </a:r>
          </a:p>
        </p:txBody>
      </p:sp>
      <p:pic>
        <p:nvPicPr>
          <p:cNvPr id="5" name="Picture 4" descr="EntityDesignerDiagram.png">
            <a:extLst>
              <a:ext uri="{FF2B5EF4-FFF2-40B4-BE49-F238E27FC236}">
                <a16:creationId xmlns:a16="http://schemas.microsoft.com/office/drawing/2014/main" id="{31E32963-F624-9ADB-C701-49EEE7E044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924" y="531341"/>
            <a:ext cx="6438705" cy="59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5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87484534-E10D-B9FC-FC36-0E251D3D20BF}"/>
              </a:ext>
            </a:extLst>
          </p:cNvPr>
          <p:cNvSpPr/>
          <p:nvPr/>
        </p:nvSpPr>
        <p:spPr>
          <a:xfrm>
            <a:off x="4666268" y="1554660"/>
            <a:ext cx="2554664" cy="4015818"/>
          </a:xfrm>
          <a:prstGeom prst="can">
            <a:avLst>
              <a:gd name="adj" fmla="val 67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78E54-FA48-8E60-F14C-F00D3D69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Structured</a:t>
            </a:r>
            <a:r>
              <a:rPr lang="nb-NO" dirty="0"/>
              <a:t> Query Language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70AEE-AD74-D600-9B6A-A74A94C3D706}"/>
              </a:ext>
            </a:extLst>
          </p:cNvPr>
          <p:cNvSpPr/>
          <p:nvPr/>
        </p:nvSpPr>
        <p:spPr>
          <a:xfrm>
            <a:off x="3108967" y="2571409"/>
            <a:ext cx="582764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C5808-0614-6D78-94D0-15230084A5F2}"/>
              </a:ext>
            </a:extLst>
          </p:cNvPr>
          <p:cNvSpPr/>
          <p:nvPr/>
        </p:nvSpPr>
        <p:spPr>
          <a:xfrm>
            <a:off x="838200" y="2041400"/>
            <a:ext cx="1530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BF6A0-B06B-FADF-A556-F9D70B08A3AD}"/>
              </a:ext>
            </a:extLst>
          </p:cNvPr>
          <p:cNvSpPr/>
          <p:nvPr/>
        </p:nvSpPr>
        <p:spPr>
          <a:xfrm>
            <a:off x="8936611" y="2041400"/>
            <a:ext cx="2425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39E3F-2679-B7EE-C331-322CAD827FD8}"/>
              </a:ext>
            </a:extLst>
          </p:cNvPr>
          <p:cNvSpPr txBox="1"/>
          <p:nvPr/>
        </p:nvSpPr>
        <p:spPr>
          <a:xfrm>
            <a:off x="1131216" y="3299381"/>
            <a:ext cx="207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SELECT</a:t>
            </a:r>
          </a:p>
          <a:p>
            <a:r>
              <a:rPr lang="nb-NO" dirty="0"/>
              <a:t>INSERT</a:t>
            </a:r>
          </a:p>
          <a:p>
            <a:r>
              <a:rPr lang="nb-NO" dirty="0"/>
              <a:t>UPDATE</a:t>
            </a:r>
          </a:p>
          <a:p>
            <a:r>
              <a:rPr lang="nb-NO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0D025-39CF-4092-AAF7-3E6EF38F9316}"/>
              </a:ext>
            </a:extLst>
          </p:cNvPr>
          <p:cNvSpPr txBox="1"/>
          <p:nvPr/>
        </p:nvSpPr>
        <p:spPr>
          <a:xfrm>
            <a:off x="9605913" y="3299381"/>
            <a:ext cx="207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CREATE</a:t>
            </a:r>
          </a:p>
          <a:p>
            <a:r>
              <a:rPr lang="nb-NO" dirty="0"/>
              <a:t>DROP</a:t>
            </a:r>
          </a:p>
          <a:p>
            <a:r>
              <a:rPr lang="nb-NO" dirty="0"/>
              <a:t>ALTER</a:t>
            </a:r>
          </a:p>
        </p:txBody>
      </p:sp>
    </p:spTree>
    <p:extLst>
      <p:ext uri="{BB962C8B-B14F-4D97-AF65-F5344CB8AC3E}">
        <p14:creationId xmlns:p14="http://schemas.microsoft.com/office/powerpoint/2010/main" val="1451563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180AD2-ECD6-EE1D-712A-E25F73EC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32" y="2046141"/>
            <a:ext cx="7772400" cy="328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2ECC6-8F42-5376-E813-CC353FC9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Query Processing Order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F95-016E-954E-E9DF-060379039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076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FROM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WHERE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GROUP BY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HAVING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SELECT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DISTINCT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LIMIT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ORDER BY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59B76-AFF3-B8F7-1E9E-31CA7C2BFE1D}"/>
              </a:ext>
            </a:extLst>
          </p:cNvPr>
          <p:cNvGrpSpPr/>
          <p:nvPr/>
        </p:nvGrpSpPr>
        <p:grpSpPr>
          <a:xfrm>
            <a:off x="2460396" y="2046141"/>
            <a:ext cx="9172097" cy="1880059"/>
            <a:chOff x="2460396" y="2046141"/>
            <a:chExt cx="9172097" cy="18800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403E8A-F822-B8A0-07DE-B39DE9ABC793}"/>
                </a:ext>
              </a:extLst>
            </p:cNvPr>
            <p:cNvSpPr/>
            <p:nvPr/>
          </p:nvSpPr>
          <p:spPr>
            <a:xfrm>
              <a:off x="4067371" y="2912946"/>
              <a:ext cx="7565122" cy="1013254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F446A85B-D4E8-CDD3-7617-B2FC11E0B1AE}"/>
                </a:ext>
              </a:extLst>
            </p:cNvPr>
            <p:cNvCxnSpPr>
              <a:cxnSpLocks/>
            </p:cNvCxnSpPr>
            <p:nvPr/>
          </p:nvCxnSpPr>
          <p:spPr>
            <a:xfrm>
              <a:off x="2460396" y="2046141"/>
              <a:ext cx="1555156" cy="1324005"/>
            </a:xfrm>
            <a:prstGeom prst="bentConnector3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12ED8-9516-1B30-BE16-596FD9074A39}"/>
              </a:ext>
            </a:extLst>
          </p:cNvPr>
          <p:cNvGrpSpPr/>
          <p:nvPr/>
        </p:nvGrpSpPr>
        <p:grpSpPr>
          <a:xfrm>
            <a:off x="2690197" y="2554664"/>
            <a:ext cx="6774314" cy="1592052"/>
            <a:chOff x="2690197" y="2554664"/>
            <a:chExt cx="6774314" cy="15920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6581D0-386D-78BC-5657-8901810E902E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3FABAB03-260B-0484-7366-898AFBACBA7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24932" y="2619929"/>
              <a:ext cx="1481792" cy="1351262"/>
            </a:xfrm>
            <a:prstGeom prst="bentConnector3">
              <a:avLst>
                <a:gd name="adj1" fmla="val 98349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A3D8-2704-A6BA-C3F0-0BBDE290B366}"/>
              </a:ext>
            </a:extLst>
          </p:cNvPr>
          <p:cNvGrpSpPr/>
          <p:nvPr/>
        </p:nvGrpSpPr>
        <p:grpSpPr>
          <a:xfrm>
            <a:off x="2953266" y="3052309"/>
            <a:ext cx="6511245" cy="1348932"/>
            <a:chOff x="2953266" y="2797784"/>
            <a:chExt cx="6511245" cy="13489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16DD06-8C7B-CA59-F40E-67B1AEC7E215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1AED38C-AEC6-1C97-244A-394E72383D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78027" y="2873023"/>
              <a:ext cx="1238671" cy="1088194"/>
            </a:xfrm>
            <a:prstGeom prst="bentConnector3">
              <a:avLst>
                <a:gd name="adj1" fmla="val 100877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35790B-9669-0FAE-BC0E-1FF341E31930}"/>
              </a:ext>
            </a:extLst>
          </p:cNvPr>
          <p:cNvGrpSpPr/>
          <p:nvPr/>
        </p:nvGrpSpPr>
        <p:grpSpPr>
          <a:xfrm>
            <a:off x="2825317" y="3590662"/>
            <a:ext cx="6639193" cy="1057714"/>
            <a:chOff x="2825317" y="3590662"/>
            <a:chExt cx="6639193" cy="10577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5917BE-19AC-8CE2-C23B-4A2365E63F25}"/>
                </a:ext>
              </a:extLst>
            </p:cNvPr>
            <p:cNvSpPr/>
            <p:nvPr/>
          </p:nvSpPr>
          <p:spPr>
            <a:xfrm>
              <a:off x="4067369" y="442785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BCFF132F-FA9E-5D75-8400-6DD13D23FF3F}"/>
                </a:ext>
              </a:extLst>
            </p:cNvPr>
            <p:cNvCxnSpPr>
              <a:cxnSpLocks/>
            </p:cNvCxnSpPr>
            <p:nvPr/>
          </p:nvCxnSpPr>
          <p:spPr>
            <a:xfrm>
              <a:off x="2825317" y="3590662"/>
              <a:ext cx="1190235" cy="954316"/>
            </a:xfrm>
            <a:prstGeom prst="bentConnector3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551CA0-B3A0-02AF-1C57-EC5F7AF1BE91}"/>
              </a:ext>
            </a:extLst>
          </p:cNvPr>
          <p:cNvGrpSpPr/>
          <p:nvPr/>
        </p:nvGrpSpPr>
        <p:grpSpPr>
          <a:xfrm>
            <a:off x="2549386" y="2085043"/>
            <a:ext cx="6245109" cy="2171930"/>
            <a:chOff x="2561742" y="2912946"/>
            <a:chExt cx="6245109" cy="217193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66CFD97-2E77-244A-7370-AEA6A5E0B8B2}"/>
                </a:ext>
              </a:extLst>
            </p:cNvPr>
            <p:cNvSpPr/>
            <p:nvPr/>
          </p:nvSpPr>
          <p:spPr>
            <a:xfrm>
              <a:off x="4067371" y="2912946"/>
              <a:ext cx="4739480" cy="8279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12445327-45FF-F958-6CB8-FA448D10F3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449850" y="3494460"/>
              <a:ext cx="1702308" cy="1478524"/>
            </a:xfrm>
            <a:prstGeom prst="bentConnector3">
              <a:avLst>
                <a:gd name="adj1" fmla="val 9500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59F472-F0FE-48C0-F5EF-52939E57F5C9}"/>
              </a:ext>
            </a:extLst>
          </p:cNvPr>
          <p:cNvGrpSpPr/>
          <p:nvPr/>
        </p:nvGrpSpPr>
        <p:grpSpPr>
          <a:xfrm>
            <a:off x="2690196" y="4922129"/>
            <a:ext cx="2709708" cy="237840"/>
            <a:chOff x="2690196" y="4922129"/>
            <a:chExt cx="2709708" cy="237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59CBA5-E5CF-CC7D-DC0A-8F454B55587F}"/>
                </a:ext>
              </a:extLst>
            </p:cNvPr>
            <p:cNvSpPr/>
            <p:nvPr/>
          </p:nvSpPr>
          <p:spPr>
            <a:xfrm>
              <a:off x="4067370" y="4922129"/>
              <a:ext cx="1332534" cy="237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981031B1-AD45-E21E-E850-FEFBABA8800D}"/>
                </a:ext>
              </a:extLst>
            </p:cNvPr>
            <p:cNvCxnSpPr/>
            <p:nvPr/>
          </p:nvCxnSpPr>
          <p:spPr>
            <a:xfrm>
              <a:off x="2690196" y="4922129"/>
              <a:ext cx="1325356" cy="119428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368B55C-9B95-B21C-7446-117BCC9A33C0}"/>
              </a:ext>
            </a:extLst>
          </p:cNvPr>
          <p:cNvGrpSpPr/>
          <p:nvPr/>
        </p:nvGrpSpPr>
        <p:grpSpPr>
          <a:xfrm>
            <a:off x="2953265" y="4648376"/>
            <a:ext cx="4349578" cy="716475"/>
            <a:chOff x="2953265" y="4648376"/>
            <a:chExt cx="4349578" cy="71647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F91023-EC81-B0E4-7911-1AA6E3A5CFA8}"/>
                </a:ext>
              </a:extLst>
            </p:cNvPr>
            <p:cNvSpPr/>
            <p:nvPr/>
          </p:nvSpPr>
          <p:spPr>
            <a:xfrm>
              <a:off x="4055015" y="4648376"/>
              <a:ext cx="3247828" cy="27375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23163010-FF42-8B0D-F657-DF3F34BB66AC}"/>
                </a:ext>
              </a:extLst>
            </p:cNvPr>
            <p:cNvCxnSpPr/>
            <p:nvPr/>
          </p:nvCxnSpPr>
          <p:spPr>
            <a:xfrm flipV="1">
              <a:off x="2953265" y="4754103"/>
              <a:ext cx="1062287" cy="610748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40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4818-D1A5-96AE-FFA9-C5907D4F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Keys &amp; </a:t>
            </a:r>
            <a:r>
              <a:rPr lang="nb-NO" dirty="0" err="1"/>
              <a:t>Constraints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FD64-D5A5-1ACE-A00B-DBE235BFF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 err="1"/>
              <a:t>Primary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Foreign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D9E6F6-91FB-9E4F-8492-D2CD16AE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102" y="3362242"/>
            <a:ext cx="7256948" cy="281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1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830FBE-65B2-4EF8-A469-0050E222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579"/>
            <a:ext cx="7772400" cy="651284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8E10F0-5D90-57F3-7821-977EC9DA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87" y="2631246"/>
            <a:ext cx="2829339" cy="1325563"/>
          </a:xfrm>
        </p:spPr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join</a:t>
            </a:r>
            <a:r>
              <a:rPr lang="nb-NO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3642240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2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01B9-E39B-968E-7DD7-84C7F754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B548-4178-4CFB-CEA1-D8A1BC18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76074" cy="4351338"/>
          </a:xfrm>
        </p:spPr>
        <p:txBody>
          <a:bodyPr/>
          <a:lstStyle/>
          <a:p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DC04-DF2F-0C61-EF5D-00F20179BE29}"/>
              </a:ext>
            </a:extLst>
          </p:cNvPr>
          <p:cNvSpPr txBox="1"/>
          <p:nvPr/>
        </p:nvSpPr>
        <p:spPr>
          <a:xfrm>
            <a:off x="6817895" y="5530632"/>
            <a:ext cx="5165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index_name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column2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5E036-9046-1183-1A79-B3D97B6D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74" y="1690688"/>
            <a:ext cx="7772400" cy="32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9218-AB93-01A9-850E-6F0C247A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Transactions</a:t>
            </a:r>
            <a:r>
              <a:rPr lang="nb-NO" dirty="0"/>
              <a:t>/</a:t>
            </a:r>
            <a:r>
              <a:rPr lang="nb-NO" dirty="0" err="1"/>
              <a:t>Atomicity</a:t>
            </a:r>
            <a:endParaRPr lang="nb-NO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A6ACF4-51CB-7761-A2BA-03979257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4" y="1808080"/>
            <a:ext cx="4808621" cy="3813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85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0E40B-E466-4F40-EF7C-B24BD461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Funksjonelle prinsipper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AF0FB-BF64-AF43-B765-5B910495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Pure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Higher</a:t>
            </a:r>
            <a:r>
              <a:rPr lang="nb-NO" dirty="0"/>
              <a:t> order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Immutability</a:t>
            </a:r>
            <a:endParaRPr lang="nb-NO" dirty="0"/>
          </a:p>
          <a:p>
            <a:r>
              <a:rPr lang="nb-NO" dirty="0"/>
              <a:t>Messaging</a:t>
            </a:r>
          </a:p>
          <a:p>
            <a:r>
              <a:rPr lang="nb-NO" dirty="0" err="1"/>
              <a:t>Pattern</a:t>
            </a:r>
            <a:r>
              <a:rPr lang="nb-NO" dirty="0"/>
              <a:t> matching</a:t>
            </a:r>
          </a:p>
          <a:p>
            <a:r>
              <a:rPr lang="nb-NO" dirty="0" err="1"/>
              <a:t>Recursion</a:t>
            </a:r>
            <a:endParaRPr lang="nb-N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F8C0CE-3099-68C8-C4B0-EA9559F54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5132" y="51512"/>
            <a:ext cx="3905573" cy="19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B69B86D-2E9D-5ABA-BF51-83AA331A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412" y="2765203"/>
            <a:ext cx="3022170" cy="18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2AD284A-6912-0449-9FCD-9BE12A7F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686" y="4637178"/>
            <a:ext cx="3822915" cy="1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8980C3F-0A18-2001-B67B-AD74B3AE6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583" y="5414963"/>
            <a:ext cx="4876800" cy="762000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B12C9B6-8DDB-9029-C68F-10F7DB6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2500" y="3645506"/>
            <a:ext cx="150844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C0F0A79C-F750-6F86-974C-151B04F4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0532" y="1635199"/>
            <a:ext cx="5029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D879BAC7-0AE4-D996-F976-7F40CF33F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027" y="3189075"/>
            <a:ext cx="1845111" cy="17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00C096-3323-E193-DB31-D35CA6B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689" y="5529096"/>
            <a:ext cx="3021833" cy="128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obin, the Gren mascot">
            <a:extLst>
              <a:ext uri="{FF2B5EF4-FFF2-40B4-BE49-F238E27FC236}">
                <a16:creationId xmlns:a16="http://schemas.microsoft.com/office/drawing/2014/main" id="{61E888BA-5F69-56E4-DA60-9A00307B8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1924" y="3429000"/>
            <a:ext cx="1322520" cy="95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7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188D-4660-A2D7-C79C-D0F8C71D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Normalisering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E4318-4E54-0128-C63F-725ABBE88B3F}"/>
              </a:ext>
            </a:extLst>
          </p:cNvPr>
          <p:cNvSpPr txBox="1"/>
          <p:nvPr/>
        </p:nvSpPr>
        <p:spPr>
          <a:xfrm>
            <a:off x="5307291" y="6308209"/>
            <a:ext cx="780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en.wikipedia.org</a:t>
            </a:r>
            <a:r>
              <a:rPr lang="nb-NO" dirty="0">
                <a:solidFill>
                  <a:schemeClr val="accent5"/>
                </a:solidFill>
              </a:rPr>
              <a:t>/wiki/</a:t>
            </a:r>
            <a:r>
              <a:rPr lang="nb-NO" dirty="0" err="1">
                <a:solidFill>
                  <a:schemeClr val="accent5"/>
                </a:solidFill>
              </a:rPr>
              <a:t>Database_normalization#Normal_forms</a:t>
            </a:r>
            <a:endParaRPr lang="nb-NO" dirty="0">
              <a:solidFill>
                <a:schemeClr val="accent5"/>
              </a:solidFill>
            </a:endParaRP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E822DE39-291D-45A6-079E-8E9EE438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4020"/>
            <a:ext cx="7772400" cy="45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8985-381D-04F8-122F-79850A9A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Execution</a:t>
            </a:r>
            <a:r>
              <a:rPr lang="nb-NO" dirty="0"/>
              <a:t> plan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616D90-C993-CF09-47AA-BD57CD59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0038" cy="459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769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AE2C-40B5-A51F-39A6-AEED7583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ORM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B68AB-0DB3-BF07-4F17-ACCA2FC0C7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29389"/>
            <a:ext cx="7772400" cy="6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7DDF-1A64-FE5C-A335-15367CCD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Migrasjoner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C5F89-D7F9-35AF-680E-64589F1F2D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4084" y="365124"/>
            <a:ext cx="7038472" cy="626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F48F0A-0F1B-C44D-5C2E-DC63F66DC6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44" y="410514"/>
            <a:ext cx="7772400" cy="61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0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C706040-1D00-BEE6-8210-AE4816EFE3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617" y="3206036"/>
            <a:ext cx="3892362" cy="3651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3595C-C480-8AE8-7C80-1B4CAAD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Code smell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4F673E-E75E-3291-EC43-34E16A137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9793" y="1825625"/>
            <a:ext cx="603400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Koblinger</a:t>
            </a:r>
          </a:p>
          <a:p>
            <a:pPr lvl="1"/>
            <a:r>
              <a:rPr lang="nb-NO" dirty="0"/>
              <a:t>Klasse aksesserer interne felt i en annen klasse (Brudd på </a:t>
            </a:r>
            <a:r>
              <a:rPr lang="nb-NO" i="1" dirty="0"/>
              <a:t>Law </a:t>
            </a:r>
            <a:r>
              <a:rPr lang="nb-NO" i="1" dirty="0" err="1"/>
              <a:t>of</a:t>
            </a:r>
            <a:r>
              <a:rPr lang="nb-NO" i="1" dirty="0"/>
              <a:t> demeter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Informasjon og abstraksjoner lekker</a:t>
            </a:r>
          </a:p>
          <a:p>
            <a:r>
              <a:rPr lang="nb-NO" dirty="0"/>
              <a:t>Unødvendig kode</a:t>
            </a:r>
          </a:p>
          <a:p>
            <a:pPr lvl="1"/>
            <a:r>
              <a:rPr lang="nb-NO" dirty="0"/>
              <a:t>Kommentarer</a:t>
            </a:r>
          </a:p>
          <a:p>
            <a:pPr lvl="1"/>
            <a:r>
              <a:rPr lang="nb-NO" dirty="0"/>
              <a:t>Duplisert kode</a:t>
            </a:r>
          </a:p>
          <a:p>
            <a:pPr lvl="1"/>
            <a:r>
              <a:rPr lang="nb-NO" dirty="0"/>
              <a:t>Død kode</a:t>
            </a:r>
          </a:p>
          <a:p>
            <a:pPr lvl="1"/>
            <a:r>
              <a:rPr lang="nb-NO" dirty="0"/>
              <a:t>Spekulativ optimalisering </a:t>
            </a:r>
            <a:br>
              <a:rPr lang="nb-NO" dirty="0"/>
            </a:br>
            <a:r>
              <a:rPr lang="nb-NO" dirty="0"/>
              <a:t>eller generalitet</a:t>
            </a:r>
          </a:p>
          <a:p>
            <a:pPr lvl="1"/>
            <a:endParaRPr lang="nb-NO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E1421B-CA32-BD34-3E0E-D8ED43992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0723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Forvokst kode</a:t>
            </a:r>
          </a:p>
          <a:p>
            <a:pPr lvl="1"/>
            <a:r>
              <a:rPr lang="nb-NO" dirty="0"/>
              <a:t>Lange metoder og store klasser</a:t>
            </a:r>
          </a:p>
          <a:p>
            <a:pPr lvl="1"/>
            <a:r>
              <a:rPr lang="nb-NO" dirty="0"/>
              <a:t>Mange </a:t>
            </a:r>
            <a:r>
              <a:rPr lang="nb-NO" dirty="0" err="1"/>
              <a:t>parametre</a:t>
            </a:r>
            <a:r>
              <a:rPr lang="nb-NO" dirty="0"/>
              <a:t> </a:t>
            </a:r>
          </a:p>
          <a:p>
            <a:r>
              <a:rPr lang="nb-NO" dirty="0" err="1"/>
              <a:t>Antipatterns</a:t>
            </a:r>
            <a:endParaRPr lang="nb-NO" dirty="0"/>
          </a:p>
          <a:p>
            <a:pPr lvl="1"/>
            <a:r>
              <a:rPr lang="nb-NO" dirty="0"/>
              <a:t>To klasser gjør det samme med ulik </a:t>
            </a:r>
            <a:r>
              <a:rPr lang="nb-NO" dirty="0" err="1"/>
              <a:t>interface</a:t>
            </a:r>
            <a:endParaRPr lang="nb-NO" dirty="0"/>
          </a:p>
          <a:p>
            <a:pPr lvl="1"/>
            <a:r>
              <a:rPr lang="nb-NO" dirty="0"/>
              <a:t>Overdreven bruk av arv</a:t>
            </a:r>
          </a:p>
          <a:p>
            <a:pPr lvl="1"/>
            <a:r>
              <a:rPr lang="nb-NO" dirty="0"/>
              <a:t>Kompleks logikk (</a:t>
            </a:r>
            <a:r>
              <a:rPr lang="nb-NO" dirty="0" err="1"/>
              <a:t>if</a:t>
            </a:r>
            <a:r>
              <a:rPr lang="nb-NO" dirty="0"/>
              <a:t>/</a:t>
            </a:r>
            <a:r>
              <a:rPr lang="nb-NO" dirty="0" err="1"/>
              <a:t>switch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Overdreven bruk av </a:t>
            </a:r>
            <a:r>
              <a:rPr lang="nb-NO" dirty="0" err="1"/>
              <a:t>primitiver</a:t>
            </a:r>
            <a:r>
              <a:rPr lang="nb-NO" dirty="0"/>
              <a:t> (</a:t>
            </a:r>
            <a:r>
              <a:rPr lang="nb-NO" dirty="0" err="1"/>
              <a:t>stringly</a:t>
            </a:r>
            <a:r>
              <a:rPr lang="nb-NO" dirty="0"/>
              <a:t> </a:t>
            </a:r>
            <a:r>
              <a:rPr lang="nb-NO" dirty="0" err="1"/>
              <a:t>typed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For lite eller for mye abstraksjon</a:t>
            </a:r>
          </a:p>
        </p:txBody>
      </p:sp>
    </p:spTree>
    <p:extLst>
      <p:ext uri="{BB962C8B-B14F-4D97-AF65-F5344CB8AC3E}">
        <p14:creationId xmlns:p14="http://schemas.microsoft.com/office/powerpoint/2010/main" val="187227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7528-50C9-E037-7001-B03D8413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FE8F62-8E45-F080-629C-BBA03051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5827" cy="4351338"/>
          </a:xfrm>
        </p:spPr>
        <p:txBody>
          <a:bodyPr/>
          <a:lstStyle/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method</a:t>
            </a:r>
            <a:endParaRPr lang="nb-NO" dirty="0"/>
          </a:p>
          <a:p>
            <a:r>
              <a:rPr lang="nb-NO" dirty="0" err="1"/>
              <a:t>Inline</a:t>
            </a:r>
            <a:r>
              <a:rPr lang="nb-NO" dirty="0"/>
              <a:t> Method</a:t>
            </a:r>
          </a:p>
          <a:p>
            <a:r>
              <a:rPr lang="nb-NO" dirty="0" err="1"/>
              <a:t>Extract</a:t>
            </a:r>
            <a:r>
              <a:rPr lang="nb-NO" dirty="0"/>
              <a:t> variable</a:t>
            </a:r>
          </a:p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class</a:t>
            </a:r>
            <a:endParaRPr lang="nb-NO" dirty="0"/>
          </a:p>
          <a:p>
            <a:r>
              <a:rPr lang="nb-NO" dirty="0"/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B93E3-7266-A02D-95E9-FFEFFC7DFE9D}"/>
              </a:ext>
            </a:extLst>
          </p:cNvPr>
          <p:cNvSpPr txBox="1"/>
          <p:nvPr/>
        </p:nvSpPr>
        <p:spPr>
          <a:xfrm>
            <a:off x="8313550" y="1367522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Refactoring</a:t>
            </a:r>
            <a:r>
              <a:rPr lang="nb-NO" dirty="0"/>
              <a:t> skal ikke føre til endring i oppførsel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525E6-0079-5348-D377-8730DE4EE8A1}"/>
              </a:ext>
            </a:extLst>
          </p:cNvPr>
          <p:cNvSpPr txBox="1"/>
          <p:nvPr/>
        </p:nvSpPr>
        <p:spPr>
          <a:xfrm>
            <a:off x="5207433" y="2337019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Med god testdekning er </a:t>
            </a:r>
            <a:r>
              <a:rPr lang="nb-NO" dirty="0" err="1"/>
              <a:t>refactoring</a:t>
            </a:r>
            <a:r>
              <a:rPr lang="nb-NO" dirty="0"/>
              <a:t> ufarlig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623CE-F374-E54A-E4F4-4441D6FBC55D}"/>
              </a:ext>
            </a:extLst>
          </p:cNvPr>
          <p:cNvSpPr txBox="1"/>
          <p:nvPr/>
        </p:nvSpPr>
        <p:spPr>
          <a:xfrm>
            <a:off x="7268709" y="3551485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Bruk verktøy tilgjengelig i </a:t>
            </a:r>
            <a:r>
              <a:rPr lang="nb-NO" dirty="0" err="1"/>
              <a:t>IntelliJ</a:t>
            </a:r>
            <a:r>
              <a:rPr lang="nb-NO" dirty="0"/>
              <a:t>/IDE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6EF18-80E5-37D1-C6ED-DF2CB50762F5}"/>
              </a:ext>
            </a:extLst>
          </p:cNvPr>
          <p:cNvSpPr txBox="1"/>
          <p:nvPr/>
        </p:nvSpPr>
        <p:spPr>
          <a:xfrm>
            <a:off x="5749875" y="5070318"/>
            <a:ext cx="2660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Man kan alltids rulle tilbake til forrige </a:t>
            </a:r>
            <a:r>
              <a:rPr lang="nb-NO" dirty="0" err="1"/>
              <a:t>commit</a:t>
            </a:r>
            <a:r>
              <a:rPr lang="nb-NO" dirty="0"/>
              <a:t> om alt går galt.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7A3CDE-317F-5212-0F6B-70B96EB9C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807" y="3429000"/>
            <a:ext cx="3724904" cy="3429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F1CB843-CBEB-6D3A-8B31-2F4037FD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103" y="555344"/>
            <a:ext cx="7772400" cy="574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6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7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11869</TotalTime>
  <Words>2231</Words>
  <Application>Microsoft Macintosh PowerPoint</Application>
  <PresentationFormat>Widescreen</PresentationFormat>
  <Paragraphs>406</Paragraphs>
  <Slides>64</Slides>
  <Notes>53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Cambria</vt:lpstr>
      <vt:lpstr>Consolas</vt:lpstr>
      <vt:lpstr>Courier New</vt:lpstr>
      <vt:lpstr>Verdana</vt:lpstr>
      <vt:lpstr>Office Theme 2013 - 2022</vt:lpstr>
      <vt:lpstr>Velkommen tilbake!</vt:lpstr>
      <vt:lpstr>Kursplan</vt:lpstr>
      <vt:lpstr>Oppsummering fra forrige gang</vt:lpstr>
      <vt:lpstr>Docker; noen kommandoer</vt:lpstr>
      <vt:lpstr>Programmeringsspråk</vt:lpstr>
      <vt:lpstr>Funksjonelle prinsipper</vt:lpstr>
      <vt:lpstr>Code smell</vt:lpstr>
      <vt:lpstr>Refactoring</vt:lpstr>
      <vt:lpstr>Workshop</vt:lpstr>
      <vt:lpstr>Objektorientering</vt:lpstr>
      <vt:lpstr>Procedural vs Object-Oriented</vt:lpstr>
      <vt:lpstr>SOLID</vt:lpstr>
      <vt:lpstr>Single responsibility principle</vt:lpstr>
      <vt:lpstr>Single responsibility principle</vt:lpstr>
      <vt:lpstr>Open-Closed principle</vt:lpstr>
      <vt:lpstr>Open-Closed principle</vt:lpstr>
      <vt:lpstr>Liskov Substitution principle</vt:lpstr>
      <vt:lpstr>Liskov Substitution principle</vt:lpstr>
      <vt:lpstr>Interface Segregation principle</vt:lpstr>
      <vt:lpstr>Interface Segregation principle</vt:lpstr>
      <vt:lpstr>Dependency Inversion principle</vt:lpstr>
      <vt:lpstr>Dependency Inversion principle</vt:lpstr>
      <vt:lpstr>PowerPoint Presentation</vt:lpstr>
      <vt:lpstr>Design patterns</vt:lpstr>
      <vt:lpstr>Hva er design patterns?</vt:lpstr>
      <vt:lpstr>Ulike språk og programmeringsstiler har ulike patterns</vt:lpstr>
      <vt:lpstr>Gang of Four</vt:lpstr>
      <vt:lpstr>Facade</vt:lpstr>
      <vt:lpstr>Factory Method</vt:lpstr>
      <vt:lpstr>Abstract Factory</vt:lpstr>
      <vt:lpstr>PowerPoint Presentation</vt:lpstr>
      <vt:lpstr>Singleton</vt:lpstr>
      <vt:lpstr>Proxy</vt:lpstr>
      <vt:lpstr>Decorator</vt:lpstr>
      <vt:lpstr>Decorator</vt:lpstr>
      <vt:lpstr>Strategy</vt:lpstr>
      <vt:lpstr>Iterator</vt:lpstr>
      <vt:lpstr>PowerPoint Presentation</vt:lpstr>
      <vt:lpstr>Observer</vt:lpstr>
      <vt:lpstr>Command</vt:lpstr>
      <vt:lpstr>Dependency injection</vt:lpstr>
      <vt:lpstr>State Machine</vt:lpstr>
      <vt:lpstr>Workshop</vt:lpstr>
      <vt:lpstr>Hvorfor er data viktig</vt:lpstr>
      <vt:lpstr>Hensikt</vt:lpstr>
      <vt:lpstr>Typer av databaser</vt:lpstr>
      <vt:lpstr>Grafdatabaser</vt:lpstr>
      <vt:lpstr>Workshop</vt:lpstr>
      <vt:lpstr>OLAP</vt:lpstr>
      <vt:lpstr>Dokumentdatabaser</vt:lpstr>
      <vt:lpstr>Workshop</vt:lpstr>
      <vt:lpstr>Relasjonsdatabaser</vt:lpstr>
      <vt:lpstr>Structured Query Language</vt:lpstr>
      <vt:lpstr>Query Processing Order</vt:lpstr>
      <vt:lpstr>Keys &amp; Constraints</vt:lpstr>
      <vt:lpstr>SQL join types</vt:lpstr>
      <vt:lpstr>Workshop</vt:lpstr>
      <vt:lpstr>Index</vt:lpstr>
      <vt:lpstr>Transactions/Atomicity</vt:lpstr>
      <vt:lpstr>Normalisering</vt:lpstr>
      <vt:lpstr>Execution plan</vt:lpstr>
      <vt:lpstr>ORM</vt:lpstr>
      <vt:lpstr>Migrasjoner</vt:lpstr>
      <vt:lpstr>Workshop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Kurspresentasjon økt 2</dc:title>
  <dc:subject>Oppdrift backend</dc:subject>
  <dc:creator>Øyvind Skaar</dc:creator>
  <cp:keywords/>
  <dc:description/>
  <cp:lastModifiedBy>Øyvind Skaar</cp:lastModifiedBy>
  <cp:revision>49</cp:revision>
  <dcterms:created xsi:type="dcterms:W3CDTF">2022-12-31T11:48:39Z</dcterms:created>
  <dcterms:modified xsi:type="dcterms:W3CDTF">2023-08-27T17:42:52Z</dcterms:modified>
  <cp:category/>
</cp:coreProperties>
</file>